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</p:sldIdLst>
  <p:sldSz cx="9144000" cy="5143500" type="screen16x9"/>
  <p:notesSz cx="6858000" cy="9144000"/>
  <p:embeddedFontLst>
    <p:embeddedFont>
      <p:font typeface="Oswald" panose="020B0604020202020204" charset="0"/>
      <p:regular r:id="rId16"/>
      <p:bold r:id="rId17"/>
    </p:embeddedFont>
    <p:embeddedFont>
      <p:font typeface="Oswald Medium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6E5302D-BCF9-4181-8FE8-362B45EFC1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28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4026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5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2" name="Google Shape;5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220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Google Shape;1158;gba892fbc7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15" name="Google Shape;1159;gba892fbc7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20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Google Shape;545;g7541f9f1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9" name="Google Shape;546;g7541f9f1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288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Google Shape;774;gbac467597a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71" name="Google Shape;775;gbac467597a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412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Google Shape;1122;gbac467597a_0_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20" name="Google Shape;1123;gbac467597a_0_1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5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Google Shape;1282;gbad537b16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36" name="Google Shape;1283;gbad537b16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316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Google Shape;1384;gbad537b16e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62" name="Google Shape;1385;gbad537b16e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97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Google Shape;1498;g80208a148f_3_15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82" name="Google Shape;1499;g80208a148f_3_15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522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Google Shape;1238;g80208a148f_3_15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97" name="Google Shape;1239;g80208a148f_3_15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866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751;gba892fbc73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752;gba892fbc73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253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2100"/>
            <a:ext cx="4132500" cy="17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579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98800"/>
            <a:ext cx="301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BODY_1_1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Google Shape;380;p38"/>
          <p:cNvSpPr txBox="1">
            <a:spLocks noGrp="1"/>
          </p:cNvSpPr>
          <p:nvPr>
            <p:ph type="ctrTitle"/>
          </p:nvPr>
        </p:nvSpPr>
        <p:spPr>
          <a:xfrm>
            <a:off x="990475" y="1359100"/>
            <a:ext cx="2676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73" name="Google Shape;381;p38"/>
          <p:cNvSpPr txBox="1">
            <a:spLocks noGrp="1"/>
          </p:cNvSpPr>
          <p:nvPr>
            <p:ph type="subTitle" idx="1"/>
          </p:nvPr>
        </p:nvSpPr>
        <p:spPr>
          <a:xfrm>
            <a:off x="990475" y="1659224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74" name="Google Shape;382;p38"/>
          <p:cNvSpPr txBox="1">
            <a:spLocks noGrp="1"/>
          </p:cNvSpPr>
          <p:nvPr>
            <p:ph type="ctrTitle" idx="2"/>
          </p:nvPr>
        </p:nvSpPr>
        <p:spPr>
          <a:xfrm>
            <a:off x="990475" y="2483251"/>
            <a:ext cx="2676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75" name="Google Shape;383;p38"/>
          <p:cNvSpPr txBox="1">
            <a:spLocks noGrp="1"/>
          </p:cNvSpPr>
          <p:nvPr>
            <p:ph type="subTitle" idx="3"/>
          </p:nvPr>
        </p:nvSpPr>
        <p:spPr>
          <a:xfrm>
            <a:off x="990475" y="2783375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76" name="Google Shape;384;p38"/>
          <p:cNvSpPr txBox="1">
            <a:spLocks noGrp="1"/>
          </p:cNvSpPr>
          <p:nvPr>
            <p:ph type="ctrTitle" idx="4"/>
          </p:nvPr>
        </p:nvSpPr>
        <p:spPr>
          <a:xfrm>
            <a:off x="990475" y="3607403"/>
            <a:ext cx="2676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77" name="Google Shape;385;p38"/>
          <p:cNvSpPr txBox="1">
            <a:spLocks noGrp="1"/>
          </p:cNvSpPr>
          <p:nvPr>
            <p:ph type="subTitle" idx="5"/>
          </p:nvPr>
        </p:nvSpPr>
        <p:spPr>
          <a:xfrm>
            <a:off x="990475" y="3907527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78" name="Google Shape;386;p38"/>
          <p:cNvSpPr txBox="1">
            <a:spLocks noGrp="1"/>
          </p:cNvSpPr>
          <p:nvPr>
            <p:ph type="ctrTitle" idx="6"/>
          </p:nvPr>
        </p:nvSpPr>
        <p:spPr>
          <a:xfrm>
            <a:off x="5531450" y="1359100"/>
            <a:ext cx="2676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79" name="Google Shape;387;p38"/>
          <p:cNvSpPr txBox="1">
            <a:spLocks noGrp="1"/>
          </p:cNvSpPr>
          <p:nvPr>
            <p:ph type="subTitle" idx="7"/>
          </p:nvPr>
        </p:nvSpPr>
        <p:spPr>
          <a:xfrm>
            <a:off x="5531450" y="1659224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80" name="Google Shape;388;p38"/>
          <p:cNvSpPr txBox="1">
            <a:spLocks noGrp="1"/>
          </p:cNvSpPr>
          <p:nvPr>
            <p:ph type="ctrTitle" idx="8"/>
          </p:nvPr>
        </p:nvSpPr>
        <p:spPr>
          <a:xfrm>
            <a:off x="5531450" y="2483251"/>
            <a:ext cx="2676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81" name="Google Shape;389;p38"/>
          <p:cNvSpPr txBox="1">
            <a:spLocks noGrp="1"/>
          </p:cNvSpPr>
          <p:nvPr>
            <p:ph type="subTitle" idx="9"/>
          </p:nvPr>
        </p:nvSpPr>
        <p:spPr>
          <a:xfrm>
            <a:off x="5531450" y="2783375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82" name="Google Shape;390;p38"/>
          <p:cNvSpPr txBox="1">
            <a:spLocks noGrp="1"/>
          </p:cNvSpPr>
          <p:nvPr>
            <p:ph type="ctrTitle" idx="13"/>
          </p:nvPr>
        </p:nvSpPr>
        <p:spPr>
          <a:xfrm>
            <a:off x="5531450" y="3607403"/>
            <a:ext cx="2676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83" name="Google Shape;391;p38"/>
          <p:cNvSpPr txBox="1">
            <a:spLocks noGrp="1"/>
          </p:cNvSpPr>
          <p:nvPr>
            <p:ph type="subTitle" idx="14"/>
          </p:nvPr>
        </p:nvSpPr>
        <p:spPr>
          <a:xfrm>
            <a:off x="5531450" y="3907527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84" name="Google Shape;392;p38"/>
          <p:cNvSpPr txBox="1">
            <a:spLocks noGrp="1"/>
          </p:cNvSpPr>
          <p:nvPr>
            <p:ph type="title" idx="15" hasCustomPrompt="1"/>
          </p:nvPr>
        </p:nvSpPr>
        <p:spPr>
          <a:xfrm>
            <a:off x="3892185" y="1284250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t>xx%</a:t>
            </a:r>
          </a:p>
        </p:txBody>
      </p:sp>
      <p:sp>
        <p:nvSpPr>
          <p:cNvPr id="1048685" name="Google Shape;393;p38"/>
          <p:cNvSpPr txBox="1">
            <a:spLocks noGrp="1"/>
          </p:cNvSpPr>
          <p:nvPr>
            <p:ph type="title" idx="16" hasCustomPrompt="1"/>
          </p:nvPr>
        </p:nvSpPr>
        <p:spPr>
          <a:xfrm>
            <a:off x="3892185" y="2415713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t>xx%</a:t>
            </a:r>
          </a:p>
        </p:txBody>
      </p:sp>
      <p:sp>
        <p:nvSpPr>
          <p:cNvPr id="1048686" name="Google Shape;394;p38"/>
          <p:cNvSpPr txBox="1">
            <a:spLocks noGrp="1"/>
          </p:cNvSpPr>
          <p:nvPr>
            <p:ph type="title" idx="17" hasCustomPrompt="1"/>
          </p:nvPr>
        </p:nvSpPr>
        <p:spPr>
          <a:xfrm>
            <a:off x="3892185" y="3547175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t>xx%</a:t>
            </a:r>
          </a:p>
        </p:txBody>
      </p:sp>
      <p:sp>
        <p:nvSpPr>
          <p:cNvPr id="1048687" name="Google Shape;395;p38"/>
          <p:cNvSpPr txBox="1">
            <a:spLocks noGrp="1"/>
          </p:cNvSpPr>
          <p:nvPr>
            <p:ph type="title" idx="18" hasCustomPrompt="1"/>
          </p:nvPr>
        </p:nvSpPr>
        <p:spPr>
          <a:xfrm>
            <a:off x="4721060" y="1284250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t>xx%</a:t>
            </a:r>
          </a:p>
        </p:txBody>
      </p:sp>
      <p:sp>
        <p:nvSpPr>
          <p:cNvPr id="1048688" name="Google Shape;396;p38"/>
          <p:cNvSpPr txBox="1">
            <a:spLocks noGrp="1"/>
          </p:cNvSpPr>
          <p:nvPr>
            <p:ph type="title" idx="19" hasCustomPrompt="1"/>
          </p:nvPr>
        </p:nvSpPr>
        <p:spPr>
          <a:xfrm>
            <a:off x="4721060" y="2415713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t>xx%</a:t>
            </a:r>
          </a:p>
        </p:txBody>
      </p:sp>
      <p:sp>
        <p:nvSpPr>
          <p:cNvPr id="1048689" name="Google Shape;397;p38"/>
          <p:cNvSpPr txBox="1">
            <a:spLocks noGrp="1"/>
          </p:cNvSpPr>
          <p:nvPr>
            <p:ph type="title" idx="20" hasCustomPrompt="1"/>
          </p:nvPr>
        </p:nvSpPr>
        <p:spPr>
          <a:xfrm>
            <a:off x="4721060" y="3547175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t>xx%</a:t>
            </a:r>
          </a:p>
        </p:txBody>
      </p:sp>
      <p:sp>
        <p:nvSpPr>
          <p:cNvPr id="1048690" name="Google Shape;398;p38"/>
          <p:cNvSpPr txBox="1">
            <a:spLocks noGrp="1"/>
          </p:cNvSpPr>
          <p:nvPr>
            <p:ph type="title" idx="21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691" name="Google Shape;399;p38"/>
          <p:cNvSpPr/>
          <p:nvPr/>
        </p:nvSpPr>
        <p:spPr>
          <a:xfrm>
            <a:off x="-9825" y="4817800"/>
            <a:ext cx="9144000" cy="34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AND_BODY_1_4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Google Shape;409;p40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769" name="Google Shape;410;p40"/>
          <p:cNvSpPr/>
          <p:nvPr/>
        </p:nvSpPr>
        <p:spPr>
          <a:xfrm>
            <a:off x="-41550" y="2832750"/>
            <a:ext cx="9227100" cy="186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AND_BODY_1_4_2_1_1">
    <p:bg>
      <p:bgPr>
        <a:solidFill>
          <a:schemeClr val="accen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Google Shape;436;p45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grpSp>
        <p:nvGrpSpPr>
          <p:cNvPr id="59" name="Google Shape;437;p45"/>
          <p:cNvGrpSpPr/>
          <p:nvPr/>
        </p:nvGrpSpPr>
        <p:grpSpPr>
          <a:xfrm>
            <a:off x="-934881" y="3654688"/>
            <a:ext cx="1585217" cy="715313"/>
            <a:chOff x="8138310" y="3811875"/>
            <a:chExt cx="1584900" cy="715313"/>
          </a:xfrm>
        </p:grpSpPr>
        <p:sp>
          <p:nvSpPr>
            <p:cNvPr id="1048738" name="Google Shape;438;p45"/>
            <p:cNvSpPr/>
            <p:nvPr/>
          </p:nvSpPr>
          <p:spPr>
            <a:xfrm>
              <a:off x="8138310" y="3811875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9" name="Google Shape;439;p45"/>
            <p:cNvSpPr/>
            <p:nvPr/>
          </p:nvSpPr>
          <p:spPr>
            <a:xfrm>
              <a:off x="8138310" y="4450988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Google Shape;491;p52"/>
          <p:cNvSpPr/>
          <p:nvPr/>
        </p:nvSpPr>
        <p:spPr>
          <a:xfrm>
            <a:off x="-35725" y="1188750"/>
            <a:ext cx="9179700" cy="39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17" name="Google Shape;492;p52"/>
          <p:cNvSpPr/>
          <p:nvPr/>
        </p:nvSpPr>
        <p:spPr>
          <a:xfrm>
            <a:off x="-1484750" y="4745950"/>
            <a:ext cx="6600900" cy="7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493;p52"/>
          <p:cNvGrpSpPr/>
          <p:nvPr/>
        </p:nvGrpSpPr>
        <p:grpSpPr>
          <a:xfrm>
            <a:off x="8493652" y="628633"/>
            <a:ext cx="1585217" cy="715313"/>
            <a:chOff x="8138310" y="3811875"/>
            <a:chExt cx="1584900" cy="715313"/>
          </a:xfrm>
        </p:grpSpPr>
        <p:sp>
          <p:nvSpPr>
            <p:cNvPr id="1048818" name="Google Shape;494;p52"/>
            <p:cNvSpPr/>
            <p:nvPr/>
          </p:nvSpPr>
          <p:spPr>
            <a:xfrm>
              <a:off x="8138310" y="3811875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495;p52"/>
            <p:cNvSpPr/>
            <p:nvPr/>
          </p:nvSpPr>
          <p:spPr>
            <a:xfrm>
              <a:off x="8138310" y="4450988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Google Shape;497;p53"/>
          <p:cNvSpPr/>
          <p:nvPr/>
        </p:nvSpPr>
        <p:spPr>
          <a:xfrm>
            <a:off x="-7475" y="-14750"/>
            <a:ext cx="8039100" cy="515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498;p53"/>
          <p:cNvGrpSpPr/>
          <p:nvPr/>
        </p:nvGrpSpPr>
        <p:grpSpPr>
          <a:xfrm>
            <a:off x="7246413" y="3811888"/>
            <a:ext cx="1585217" cy="715313"/>
            <a:chOff x="8138310" y="3811875"/>
            <a:chExt cx="1584900" cy="715313"/>
          </a:xfrm>
        </p:grpSpPr>
        <p:sp>
          <p:nvSpPr>
            <p:cNvPr id="1048825" name="Google Shape;499;p53"/>
            <p:cNvSpPr/>
            <p:nvPr/>
          </p:nvSpPr>
          <p:spPr>
            <a:xfrm>
              <a:off x="8138310" y="3811875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500;p53"/>
            <p:cNvSpPr/>
            <p:nvPr/>
          </p:nvSpPr>
          <p:spPr>
            <a:xfrm>
              <a:off x="8138310" y="4450988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accent1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502;p54"/>
          <p:cNvGrpSpPr/>
          <p:nvPr/>
        </p:nvGrpSpPr>
        <p:grpSpPr>
          <a:xfrm>
            <a:off x="8659088" y="1351588"/>
            <a:ext cx="1585217" cy="715313"/>
            <a:chOff x="8138310" y="3811875"/>
            <a:chExt cx="1584900" cy="715313"/>
          </a:xfrm>
        </p:grpSpPr>
        <p:sp>
          <p:nvSpPr>
            <p:cNvPr id="1048820" name="Google Shape;503;p54"/>
            <p:cNvSpPr/>
            <p:nvPr/>
          </p:nvSpPr>
          <p:spPr>
            <a:xfrm>
              <a:off x="8138310" y="3811875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504;p54"/>
            <p:cNvSpPr/>
            <p:nvPr/>
          </p:nvSpPr>
          <p:spPr>
            <a:xfrm>
              <a:off x="8138310" y="4450988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505;p54"/>
          <p:cNvGrpSpPr/>
          <p:nvPr/>
        </p:nvGrpSpPr>
        <p:grpSpPr>
          <a:xfrm>
            <a:off x="-899806" y="3654688"/>
            <a:ext cx="1585217" cy="715313"/>
            <a:chOff x="8138310" y="3811875"/>
            <a:chExt cx="1584900" cy="715313"/>
          </a:xfrm>
        </p:grpSpPr>
        <p:sp>
          <p:nvSpPr>
            <p:cNvPr id="1048822" name="Google Shape;506;p54"/>
            <p:cNvSpPr/>
            <p:nvPr/>
          </p:nvSpPr>
          <p:spPr>
            <a:xfrm>
              <a:off x="8138310" y="3811875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507;p54"/>
            <p:cNvSpPr/>
            <p:nvPr/>
          </p:nvSpPr>
          <p:spPr>
            <a:xfrm>
              <a:off x="8138310" y="4450988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Google Shape;17;p4"/>
          <p:cNvSpPr txBox="1">
            <a:spLocks noGrp="1"/>
          </p:cNvSpPr>
          <p:nvPr>
            <p:ph type="body" idx="1"/>
          </p:nvPr>
        </p:nvSpPr>
        <p:spPr>
          <a:xfrm>
            <a:off x="870150" y="928115"/>
            <a:ext cx="7486200" cy="30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200"/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Muli"/>
              <a:buAutoNum type="alphaLcPeriod"/>
              <a:defRPr sz="1200"/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Muli"/>
              <a:buAutoNum type="romanLcPeriod"/>
              <a:defRPr sz="1200"/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Muli"/>
              <a:buAutoNum type="arabicPeriod"/>
              <a:defRPr sz="1200"/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Muli"/>
              <a:buAutoNum type="alphaLcPeriod"/>
              <a:defRPr sz="1200"/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Muli"/>
              <a:buAutoNum type="romanLcPeriod"/>
              <a:defRPr sz="1200"/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Muli"/>
              <a:buAutoNum type="arabicPeriod"/>
              <a:defRPr sz="1200"/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Muli"/>
              <a:buAutoNum type="alphaLcPeriod"/>
              <a:defRPr sz="1200"/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50"/>
              <a:buFont typeface="Muli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048594" name="Google Shape;18;p4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Google Shape;20;p5"/>
          <p:cNvSpPr/>
          <p:nvPr/>
        </p:nvSpPr>
        <p:spPr>
          <a:xfrm>
            <a:off x="4491050" y="1210050"/>
            <a:ext cx="4706400" cy="360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84" name="Google Shape;21;p5"/>
          <p:cNvSpPr txBox="1">
            <a:spLocks noGrp="1"/>
          </p:cNvSpPr>
          <p:nvPr>
            <p:ph type="body" idx="1"/>
          </p:nvPr>
        </p:nvSpPr>
        <p:spPr>
          <a:xfrm>
            <a:off x="1016975" y="2011973"/>
            <a:ext cx="3337800" cy="27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785" name="Google Shape;22;p5"/>
          <p:cNvSpPr txBox="1">
            <a:spLocks noGrp="1"/>
          </p:cNvSpPr>
          <p:nvPr>
            <p:ph type="body" idx="2"/>
          </p:nvPr>
        </p:nvSpPr>
        <p:spPr>
          <a:xfrm>
            <a:off x="4789226" y="2011973"/>
            <a:ext cx="3337800" cy="27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786" name="Google Shape;23;p5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787" name="Google Shape;24;p5"/>
          <p:cNvSpPr txBox="1">
            <a:spLocks noGrp="1"/>
          </p:cNvSpPr>
          <p:nvPr>
            <p:ph type="title" idx="3"/>
          </p:nvPr>
        </p:nvSpPr>
        <p:spPr>
          <a:xfrm>
            <a:off x="1016975" y="1490550"/>
            <a:ext cx="270780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8788" name="Google Shape;25;p5"/>
          <p:cNvSpPr txBox="1">
            <a:spLocks noGrp="1"/>
          </p:cNvSpPr>
          <p:nvPr>
            <p:ph type="title" idx="4"/>
          </p:nvPr>
        </p:nvSpPr>
        <p:spPr>
          <a:xfrm>
            <a:off x="4789225" y="1490550"/>
            <a:ext cx="270780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Google Shape;63;p13"/>
          <p:cNvSpPr/>
          <p:nvPr/>
        </p:nvSpPr>
        <p:spPr>
          <a:xfrm flipH="1">
            <a:off x="50" y="-11450"/>
            <a:ext cx="5052600" cy="518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99" name="Google Shape;64;p13"/>
          <p:cNvSpPr txBox="1">
            <a:spLocks noGrp="1"/>
          </p:cNvSpPr>
          <p:nvPr>
            <p:ph type="title"/>
          </p:nvPr>
        </p:nvSpPr>
        <p:spPr>
          <a:xfrm>
            <a:off x="990475" y="2311375"/>
            <a:ext cx="370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8800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990475" y="1414171"/>
            <a:ext cx="2593200" cy="9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48801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90475" y="3048124"/>
            <a:ext cx="370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">
    <p:bg>
      <p:bgPr>
        <a:solidFill>
          <a:schemeClr val="dk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Google Shape;76;p15"/>
          <p:cNvSpPr/>
          <p:nvPr/>
        </p:nvSpPr>
        <p:spPr>
          <a:xfrm flipH="1">
            <a:off x="2029350" y="0"/>
            <a:ext cx="5085300" cy="368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09" name="Google Shape;77;p15"/>
          <p:cNvSpPr txBox="1">
            <a:spLocks noGrp="1"/>
          </p:cNvSpPr>
          <p:nvPr>
            <p:ph type="title"/>
          </p:nvPr>
        </p:nvSpPr>
        <p:spPr>
          <a:xfrm>
            <a:off x="3841851" y="1807075"/>
            <a:ext cx="303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8810" name="Google Shape;78;p15"/>
          <p:cNvSpPr txBox="1">
            <a:spLocks noGrp="1"/>
          </p:cNvSpPr>
          <p:nvPr>
            <p:ph type="title" idx="2" hasCustomPrompt="1"/>
          </p:nvPr>
        </p:nvSpPr>
        <p:spPr>
          <a:xfrm>
            <a:off x="2271850" y="1719778"/>
            <a:ext cx="14199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48811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3841838" y="2543824"/>
            <a:ext cx="303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8812" name="Google Shape;80;p15"/>
          <p:cNvSpPr/>
          <p:nvPr/>
        </p:nvSpPr>
        <p:spPr>
          <a:xfrm>
            <a:off x="2020500" y="4456550"/>
            <a:ext cx="5103000" cy="76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92;p18"/>
          <p:cNvSpPr/>
          <p:nvPr/>
        </p:nvSpPr>
        <p:spPr>
          <a:xfrm>
            <a:off x="100" y="3347625"/>
            <a:ext cx="9144000" cy="179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8" name="Google Shape;93;p18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599" name="Google Shape;94;p18"/>
          <p:cNvSpPr txBox="1">
            <a:spLocks noGrp="1"/>
          </p:cNvSpPr>
          <p:nvPr>
            <p:ph type="ctrTitle" idx="2"/>
          </p:nvPr>
        </p:nvSpPr>
        <p:spPr>
          <a:xfrm>
            <a:off x="914270" y="1784599"/>
            <a:ext cx="20538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00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914270" y="2124079"/>
            <a:ext cx="20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01" name="Google Shape;96;p18"/>
          <p:cNvSpPr txBox="1">
            <a:spLocks noGrp="1"/>
          </p:cNvSpPr>
          <p:nvPr>
            <p:ph type="title" idx="3" hasCustomPrompt="1"/>
          </p:nvPr>
        </p:nvSpPr>
        <p:spPr>
          <a:xfrm>
            <a:off x="1302320" y="1185922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8602" name="Google Shape;97;p18"/>
          <p:cNvSpPr txBox="1">
            <a:spLocks noGrp="1"/>
          </p:cNvSpPr>
          <p:nvPr>
            <p:ph type="ctrTitle" idx="4"/>
          </p:nvPr>
        </p:nvSpPr>
        <p:spPr>
          <a:xfrm>
            <a:off x="3545095" y="1784599"/>
            <a:ext cx="20538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03" name="Google Shape;98;p18"/>
          <p:cNvSpPr txBox="1">
            <a:spLocks noGrp="1"/>
          </p:cNvSpPr>
          <p:nvPr>
            <p:ph type="subTitle" idx="5"/>
          </p:nvPr>
        </p:nvSpPr>
        <p:spPr>
          <a:xfrm>
            <a:off x="3545095" y="2124079"/>
            <a:ext cx="20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04" name="Google Shape;99;p18"/>
          <p:cNvSpPr txBox="1">
            <a:spLocks noGrp="1"/>
          </p:cNvSpPr>
          <p:nvPr>
            <p:ph type="title" idx="6" hasCustomPrompt="1"/>
          </p:nvPr>
        </p:nvSpPr>
        <p:spPr>
          <a:xfrm>
            <a:off x="3933145" y="1185922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8605" name="Google Shape;100;p18"/>
          <p:cNvSpPr txBox="1">
            <a:spLocks noGrp="1"/>
          </p:cNvSpPr>
          <p:nvPr>
            <p:ph type="ctrTitle" idx="7"/>
          </p:nvPr>
        </p:nvSpPr>
        <p:spPr>
          <a:xfrm>
            <a:off x="6175920" y="1784599"/>
            <a:ext cx="20538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06" name="Google Shape;101;p18"/>
          <p:cNvSpPr txBox="1">
            <a:spLocks noGrp="1"/>
          </p:cNvSpPr>
          <p:nvPr>
            <p:ph type="subTitle" idx="8"/>
          </p:nvPr>
        </p:nvSpPr>
        <p:spPr>
          <a:xfrm>
            <a:off x="6175920" y="2124079"/>
            <a:ext cx="20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07" name="Google Shape;102;p18"/>
          <p:cNvSpPr txBox="1">
            <a:spLocks noGrp="1"/>
          </p:cNvSpPr>
          <p:nvPr>
            <p:ph type="title" idx="9" hasCustomPrompt="1"/>
          </p:nvPr>
        </p:nvSpPr>
        <p:spPr>
          <a:xfrm>
            <a:off x="6563970" y="1185922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8608" name="Google Shape;103;p18"/>
          <p:cNvSpPr txBox="1">
            <a:spLocks noGrp="1"/>
          </p:cNvSpPr>
          <p:nvPr>
            <p:ph type="ctrTitle" idx="13"/>
          </p:nvPr>
        </p:nvSpPr>
        <p:spPr>
          <a:xfrm>
            <a:off x="914270" y="3733748"/>
            <a:ext cx="20538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09" name="Google Shape;104;p18"/>
          <p:cNvSpPr txBox="1">
            <a:spLocks noGrp="1"/>
          </p:cNvSpPr>
          <p:nvPr>
            <p:ph type="subTitle" idx="14"/>
          </p:nvPr>
        </p:nvSpPr>
        <p:spPr>
          <a:xfrm>
            <a:off x="914270" y="4073228"/>
            <a:ext cx="20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10" name="Google Shape;105;p18"/>
          <p:cNvSpPr txBox="1">
            <a:spLocks noGrp="1"/>
          </p:cNvSpPr>
          <p:nvPr>
            <p:ph type="title" idx="15" hasCustomPrompt="1"/>
          </p:nvPr>
        </p:nvSpPr>
        <p:spPr>
          <a:xfrm>
            <a:off x="1302320" y="3135071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8611" name="Google Shape;106;p18"/>
          <p:cNvSpPr txBox="1">
            <a:spLocks noGrp="1"/>
          </p:cNvSpPr>
          <p:nvPr>
            <p:ph type="ctrTitle" idx="16"/>
          </p:nvPr>
        </p:nvSpPr>
        <p:spPr>
          <a:xfrm>
            <a:off x="3545095" y="3733748"/>
            <a:ext cx="20538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12" name="Google Shape;107;p18"/>
          <p:cNvSpPr txBox="1">
            <a:spLocks noGrp="1"/>
          </p:cNvSpPr>
          <p:nvPr>
            <p:ph type="subTitle" idx="17"/>
          </p:nvPr>
        </p:nvSpPr>
        <p:spPr>
          <a:xfrm>
            <a:off x="3545095" y="4073228"/>
            <a:ext cx="20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13" name="Google Shape;108;p18"/>
          <p:cNvSpPr txBox="1">
            <a:spLocks noGrp="1"/>
          </p:cNvSpPr>
          <p:nvPr>
            <p:ph type="title" idx="18" hasCustomPrompt="1"/>
          </p:nvPr>
        </p:nvSpPr>
        <p:spPr>
          <a:xfrm>
            <a:off x="3933145" y="3135071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8614" name="Google Shape;109;p18"/>
          <p:cNvSpPr txBox="1">
            <a:spLocks noGrp="1"/>
          </p:cNvSpPr>
          <p:nvPr>
            <p:ph type="ctrTitle" idx="19"/>
          </p:nvPr>
        </p:nvSpPr>
        <p:spPr>
          <a:xfrm>
            <a:off x="6175920" y="3733748"/>
            <a:ext cx="20538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15" name="Google Shape;110;p18"/>
          <p:cNvSpPr txBox="1">
            <a:spLocks noGrp="1"/>
          </p:cNvSpPr>
          <p:nvPr>
            <p:ph type="subTitle" idx="20"/>
          </p:nvPr>
        </p:nvSpPr>
        <p:spPr>
          <a:xfrm>
            <a:off x="6175920" y="4073228"/>
            <a:ext cx="20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16" name="Google Shape;111;p18"/>
          <p:cNvSpPr txBox="1">
            <a:spLocks noGrp="1"/>
          </p:cNvSpPr>
          <p:nvPr>
            <p:ph type="title" idx="21" hasCustomPrompt="1"/>
          </p:nvPr>
        </p:nvSpPr>
        <p:spPr>
          <a:xfrm>
            <a:off x="6563970" y="3135071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2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Google Shape;231;p27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722" name="Google Shape;232;p27"/>
          <p:cNvSpPr txBox="1">
            <a:spLocks noGrp="1"/>
          </p:cNvSpPr>
          <p:nvPr>
            <p:ph type="ctrTitle" idx="2"/>
          </p:nvPr>
        </p:nvSpPr>
        <p:spPr>
          <a:xfrm>
            <a:off x="1771925" y="1579650"/>
            <a:ext cx="39957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723" name="Google Shape;233;p27"/>
          <p:cNvSpPr txBox="1">
            <a:spLocks noGrp="1"/>
          </p:cNvSpPr>
          <p:nvPr>
            <p:ph type="subTitle" idx="1"/>
          </p:nvPr>
        </p:nvSpPr>
        <p:spPr>
          <a:xfrm>
            <a:off x="1771925" y="1955975"/>
            <a:ext cx="39957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8724" name="Google Shape;234;p27"/>
          <p:cNvSpPr txBox="1">
            <a:spLocks noGrp="1"/>
          </p:cNvSpPr>
          <p:nvPr>
            <p:ph type="ctrTitle" idx="3"/>
          </p:nvPr>
        </p:nvSpPr>
        <p:spPr>
          <a:xfrm>
            <a:off x="1771925" y="3203300"/>
            <a:ext cx="39957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725" name="Google Shape;235;p27"/>
          <p:cNvSpPr txBox="1">
            <a:spLocks noGrp="1"/>
          </p:cNvSpPr>
          <p:nvPr>
            <p:ph type="subTitle" idx="4"/>
          </p:nvPr>
        </p:nvSpPr>
        <p:spPr>
          <a:xfrm>
            <a:off x="1771925" y="3579625"/>
            <a:ext cx="39957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8726" name="Google Shape;236;p27"/>
          <p:cNvSpPr/>
          <p:nvPr/>
        </p:nvSpPr>
        <p:spPr>
          <a:xfrm>
            <a:off x="6893175" y="-16050"/>
            <a:ext cx="2301300" cy="51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27" name="Google Shape;237;p27"/>
          <p:cNvSpPr/>
          <p:nvPr/>
        </p:nvSpPr>
        <p:spPr>
          <a:xfrm>
            <a:off x="-76412" y="1753038"/>
            <a:ext cx="1585200" cy="7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28" name="Google Shape;238;p27"/>
          <p:cNvSpPr/>
          <p:nvPr/>
        </p:nvSpPr>
        <p:spPr>
          <a:xfrm>
            <a:off x="-76412" y="3376688"/>
            <a:ext cx="1585200" cy="7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_AND_BODY_1_2_1_2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Google Shape;260;p30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631" name="Google Shape;261;p30"/>
          <p:cNvSpPr txBox="1">
            <a:spLocks noGrp="1"/>
          </p:cNvSpPr>
          <p:nvPr>
            <p:ph type="ctrTitle" idx="2"/>
          </p:nvPr>
        </p:nvSpPr>
        <p:spPr>
          <a:xfrm>
            <a:off x="914374" y="2728025"/>
            <a:ext cx="2168100" cy="423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32" name="Google Shape;262;p30"/>
          <p:cNvSpPr txBox="1">
            <a:spLocks noGrp="1"/>
          </p:cNvSpPr>
          <p:nvPr>
            <p:ph type="subTitle" idx="1"/>
          </p:nvPr>
        </p:nvSpPr>
        <p:spPr>
          <a:xfrm>
            <a:off x="914375" y="1784550"/>
            <a:ext cx="2168100" cy="79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8633" name="Google Shape;263;p30"/>
          <p:cNvSpPr txBox="1">
            <a:spLocks noGrp="1"/>
          </p:cNvSpPr>
          <p:nvPr>
            <p:ph type="ctrTitle" idx="3"/>
          </p:nvPr>
        </p:nvSpPr>
        <p:spPr>
          <a:xfrm>
            <a:off x="3487949" y="2728025"/>
            <a:ext cx="2168100" cy="423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34" name="Google Shape;264;p30"/>
          <p:cNvSpPr txBox="1">
            <a:spLocks noGrp="1"/>
          </p:cNvSpPr>
          <p:nvPr>
            <p:ph type="subTitle" idx="4"/>
          </p:nvPr>
        </p:nvSpPr>
        <p:spPr>
          <a:xfrm>
            <a:off x="3487950" y="1784550"/>
            <a:ext cx="2168100" cy="79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8635" name="Google Shape;265;p30"/>
          <p:cNvSpPr txBox="1">
            <a:spLocks noGrp="1"/>
          </p:cNvSpPr>
          <p:nvPr>
            <p:ph type="ctrTitle" idx="5"/>
          </p:nvPr>
        </p:nvSpPr>
        <p:spPr>
          <a:xfrm>
            <a:off x="6061524" y="2728025"/>
            <a:ext cx="2168100" cy="423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36" name="Google Shape;266;p30"/>
          <p:cNvSpPr txBox="1">
            <a:spLocks noGrp="1"/>
          </p:cNvSpPr>
          <p:nvPr>
            <p:ph type="subTitle" idx="6"/>
          </p:nvPr>
        </p:nvSpPr>
        <p:spPr>
          <a:xfrm>
            <a:off x="6061525" y="1784550"/>
            <a:ext cx="2168100" cy="79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3" name="Google Shape;267;p30"/>
          <p:cNvGrpSpPr/>
          <p:nvPr/>
        </p:nvGrpSpPr>
        <p:grpSpPr>
          <a:xfrm>
            <a:off x="-934881" y="3654688"/>
            <a:ext cx="1585217" cy="715313"/>
            <a:chOff x="8138310" y="3811875"/>
            <a:chExt cx="1584900" cy="715313"/>
          </a:xfrm>
        </p:grpSpPr>
        <p:sp>
          <p:nvSpPr>
            <p:cNvPr id="1048637" name="Google Shape;268;p30"/>
            <p:cNvSpPr/>
            <p:nvPr/>
          </p:nvSpPr>
          <p:spPr>
            <a:xfrm>
              <a:off x="8138310" y="3811875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8" name="Google Shape;269;p30"/>
            <p:cNvSpPr/>
            <p:nvPr/>
          </p:nvSpPr>
          <p:spPr>
            <a:xfrm>
              <a:off x="8138310" y="4450988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990475" y="358075"/>
            <a:ext cx="74403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None/>
              <a:defRPr sz="28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990425" y="1236000"/>
            <a:ext cx="7440300" cy="3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uli"/>
              <a:buChar char="●"/>
              <a:defRPr sz="1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uli"/>
              <a:buChar char="○"/>
              <a:defRPr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uli"/>
              <a:buChar char="■"/>
              <a:defRPr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uli"/>
              <a:buChar char="●"/>
              <a:defRPr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uli"/>
              <a:buChar char="○"/>
              <a:defRPr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uli"/>
              <a:buChar char="■"/>
              <a:defRPr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uli"/>
              <a:buChar char="●"/>
              <a:defRPr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uli"/>
              <a:buChar char="○"/>
              <a:defRPr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Muli"/>
              <a:buChar char="■"/>
              <a:defRPr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Google Shape;522;p60"/>
          <p:cNvSpPr txBox="1">
            <a:spLocks noGrp="1"/>
          </p:cNvSpPr>
          <p:nvPr>
            <p:ph type="ctrTitle"/>
          </p:nvPr>
        </p:nvSpPr>
        <p:spPr>
          <a:xfrm>
            <a:off x="132654" y="-182683"/>
            <a:ext cx="4132500" cy="17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PRESENTATION</a:t>
            </a:r>
            <a:endParaRPr dirty="0"/>
          </a:p>
        </p:txBody>
      </p:sp>
      <p:sp>
        <p:nvSpPr>
          <p:cNvPr id="1048581" name="Google Shape;523;p60"/>
          <p:cNvSpPr txBox="1">
            <a:spLocks noGrp="1"/>
          </p:cNvSpPr>
          <p:nvPr>
            <p:ph type="subTitle" idx="1"/>
          </p:nvPr>
        </p:nvSpPr>
        <p:spPr>
          <a:xfrm>
            <a:off x="566824" y="1831404"/>
            <a:ext cx="301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Syeda Laiba Waseem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23SP-001-BA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Umar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23SP-003-BA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82" name="Google Shape;524;p60"/>
          <p:cNvSpPr/>
          <p:nvPr/>
        </p:nvSpPr>
        <p:spPr>
          <a:xfrm>
            <a:off x="247877" y="1561310"/>
            <a:ext cx="3299400" cy="7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3" name="Google Shape;525;p60"/>
          <p:cNvSpPr/>
          <p:nvPr/>
        </p:nvSpPr>
        <p:spPr>
          <a:xfrm>
            <a:off x="5197000" y="-22800"/>
            <a:ext cx="3985200" cy="518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526;p60"/>
          <p:cNvGrpSpPr/>
          <p:nvPr/>
        </p:nvGrpSpPr>
        <p:grpSpPr>
          <a:xfrm>
            <a:off x="8138310" y="630467"/>
            <a:ext cx="1584900" cy="3910875"/>
            <a:chOff x="8138310" y="616313"/>
            <a:chExt cx="1584900" cy="3910875"/>
          </a:xfrm>
        </p:grpSpPr>
        <p:sp>
          <p:nvSpPr>
            <p:cNvPr id="1048584" name="Google Shape;527;p60"/>
            <p:cNvSpPr/>
            <p:nvPr/>
          </p:nvSpPr>
          <p:spPr>
            <a:xfrm>
              <a:off x="8138310" y="616313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5" name="Google Shape;528;p60"/>
            <p:cNvSpPr/>
            <p:nvPr/>
          </p:nvSpPr>
          <p:spPr>
            <a:xfrm>
              <a:off x="8138310" y="1255425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6" name="Google Shape;529;p60"/>
            <p:cNvSpPr/>
            <p:nvPr/>
          </p:nvSpPr>
          <p:spPr>
            <a:xfrm>
              <a:off x="8138310" y="1894538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7" name="Google Shape;530;p60"/>
            <p:cNvSpPr/>
            <p:nvPr/>
          </p:nvSpPr>
          <p:spPr>
            <a:xfrm>
              <a:off x="8138310" y="2533650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8" name="Google Shape;531;p60"/>
            <p:cNvSpPr/>
            <p:nvPr/>
          </p:nvSpPr>
          <p:spPr>
            <a:xfrm>
              <a:off x="8138310" y="3172763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9" name="Google Shape;532;p60"/>
            <p:cNvSpPr/>
            <p:nvPr/>
          </p:nvSpPr>
          <p:spPr>
            <a:xfrm>
              <a:off x="8138310" y="3811875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0" name="Google Shape;533;p60"/>
            <p:cNvSpPr/>
            <p:nvPr/>
          </p:nvSpPr>
          <p:spPr>
            <a:xfrm>
              <a:off x="8138310" y="4450988"/>
              <a:ext cx="15849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5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469569"/>
            <a:ext cx="3952311" cy="38411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Google Shape;1241;p89"/>
          <p:cNvSpPr txBox="1">
            <a:spLocks noGrp="1"/>
          </p:cNvSpPr>
          <p:nvPr>
            <p:ph type="body" idx="1"/>
          </p:nvPr>
        </p:nvSpPr>
        <p:spPr>
          <a:xfrm>
            <a:off x="94248" y="2135571"/>
            <a:ext cx="4285728" cy="27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Product Range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Metro Mart offers groceries, clothing, home goods, and electronics, providing comprehensive shopping solutions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Quality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for high-quality products and reliable customer service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48790" name="Google Shape;1242;p89"/>
          <p:cNvSpPr txBox="1">
            <a:spLocks noGrp="1"/>
          </p:cNvSpPr>
          <p:nvPr>
            <p:ph type="body" idx="2"/>
          </p:nvPr>
        </p:nvSpPr>
        <p:spPr>
          <a:xfrm>
            <a:off x="4887721" y="2197896"/>
            <a:ext cx="3890519" cy="27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 Geographic Reach: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Presence in Karachi, limiting market penetration compared to national.</a:t>
            </a:r>
          </a:p>
          <a:p>
            <a:pPr lvl="0"/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Presence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for growth in online and digital marketing strategies to compete with larger retailers.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91" name="Google Shape;1243;p89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</a:p>
        </p:txBody>
      </p:sp>
      <p:sp>
        <p:nvSpPr>
          <p:cNvPr id="1048792" name="Google Shape;1244;p89"/>
          <p:cNvSpPr txBox="1">
            <a:spLocks noGrp="1"/>
          </p:cNvSpPr>
          <p:nvPr>
            <p:ph type="title" idx="3"/>
          </p:nvPr>
        </p:nvSpPr>
        <p:spPr>
          <a:xfrm>
            <a:off x="1100431" y="1623067"/>
            <a:ext cx="270780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STRENGTHS:</a:t>
            </a:r>
            <a:endParaRPr sz="2400" dirty="0"/>
          </a:p>
        </p:txBody>
      </p:sp>
      <p:sp>
        <p:nvSpPr>
          <p:cNvPr id="1048793" name="Google Shape;1245;p89"/>
          <p:cNvSpPr txBox="1">
            <a:spLocks noGrp="1"/>
          </p:cNvSpPr>
          <p:nvPr>
            <p:ph type="title" idx="4"/>
          </p:nvPr>
        </p:nvSpPr>
        <p:spPr>
          <a:xfrm>
            <a:off x="5730054" y="1701325"/>
            <a:ext cx="2707800" cy="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WEAKNESSES:</a:t>
            </a:r>
            <a:endParaRPr sz="2400" dirty="0"/>
          </a:p>
        </p:txBody>
      </p:sp>
      <p:sp>
        <p:nvSpPr>
          <p:cNvPr id="1048794" name="Google Shape;1246;p89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95" name="Google Shape;1247;p89"/>
          <p:cNvSpPr/>
          <p:nvPr/>
        </p:nvSpPr>
        <p:spPr>
          <a:xfrm>
            <a:off x="4293925" y="627525"/>
            <a:ext cx="5217000" cy="7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60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10" y="1360596"/>
            <a:ext cx="688908" cy="688908"/>
          </a:xfrm>
          <a:prstGeom prst="rect">
            <a:avLst/>
          </a:prstGeom>
        </p:spPr>
      </p:pic>
      <p:pic>
        <p:nvPicPr>
          <p:cNvPr id="2097161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23" y="1535469"/>
            <a:ext cx="384081" cy="384081"/>
          </a:xfrm>
          <a:prstGeom prst="rect">
            <a:avLst/>
          </a:prstGeom>
        </p:spPr>
      </p:pic>
      <p:pic>
        <p:nvPicPr>
          <p:cNvPr id="209716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721" y="1446663"/>
            <a:ext cx="688908" cy="688908"/>
          </a:xfrm>
          <a:prstGeom prst="rect">
            <a:avLst/>
          </a:prstGeom>
        </p:spPr>
      </p:pic>
      <p:pic>
        <p:nvPicPr>
          <p:cNvPr id="209716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146" y="1630239"/>
            <a:ext cx="384081" cy="3840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Google Shape;758;p72"/>
          <p:cNvSpPr/>
          <p:nvPr/>
        </p:nvSpPr>
        <p:spPr>
          <a:xfrm>
            <a:off x="-205875" y="4611998"/>
            <a:ext cx="5501100" cy="7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03" name="Google Shape;759;p72"/>
          <p:cNvSpPr/>
          <p:nvPr/>
        </p:nvSpPr>
        <p:spPr>
          <a:xfrm>
            <a:off x="-205875" y="627525"/>
            <a:ext cx="5501100" cy="7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04" name="Title 1"/>
          <p:cNvSpPr>
            <a:spLocks noGrp="1"/>
          </p:cNvSpPr>
          <p:nvPr>
            <p:ph type="title"/>
          </p:nvPr>
        </p:nvSpPr>
        <p:spPr>
          <a:xfrm>
            <a:off x="45400" y="703725"/>
            <a:ext cx="3702000" cy="841800"/>
          </a:xfrm>
        </p:spPr>
        <p:txBody>
          <a:bodyPr/>
          <a:lstStyle/>
          <a:p>
            <a:r>
              <a:rPr lang="en-US" sz="4800" dirty="0" smtClean="0"/>
              <a:t>Conclusion:</a:t>
            </a:r>
            <a:endParaRPr lang="en-US" sz="4800" dirty="0"/>
          </a:p>
        </p:txBody>
      </p:sp>
      <p:sp>
        <p:nvSpPr>
          <p:cNvPr id="1048805" name="TextBox 2"/>
          <p:cNvSpPr txBox="1"/>
          <p:nvPr/>
        </p:nvSpPr>
        <p:spPr>
          <a:xfrm>
            <a:off x="108024" y="1431834"/>
            <a:ext cx="4873302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 Mart has solidified its market leadership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Pakistan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a commitment to quality, convenience, and affordability. With a strong emphasis on customer satisfaction and continuous innovation, Metro Mart is well-prepared for future growth in the retail sector.</a:t>
            </a:r>
          </a:p>
        </p:txBody>
      </p:sp>
      <p:pic>
        <p:nvPicPr>
          <p:cNvPr id="209716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36" y="155448"/>
            <a:ext cx="3794760" cy="2414016"/>
          </a:xfrm>
          <a:prstGeom prst="rect">
            <a:avLst/>
          </a:prstGeom>
        </p:spPr>
      </p:pic>
      <p:pic>
        <p:nvPicPr>
          <p:cNvPr id="209716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936" y="2683948"/>
            <a:ext cx="3794760" cy="229038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097165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2057" y="0"/>
            <a:ext cx="3309258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1168" fill="hold"/>
                                        <p:tgtEl>
                                          <p:spTgt spid="2097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6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716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Google Shape;1162;p86"/>
          <p:cNvSpPr txBox="1">
            <a:spLocks noGrp="1"/>
          </p:cNvSpPr>
          <p:nvPr>
            <p:ph type="title"/>
          </p:nvPr>
        </p:nvSpPr>
        <p:spPr>
          <a:xfrm>
            <a:off x="2909162" y="1715635"/>
            <a:ext cx="362879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/>
              <a:t>THANK YOU</a:t>
            </a:r>
            <a:endParaRPr sz="5400" dirty="0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2"/>
          <p:cNvSpPr>
            <a:spLocks noGrp="1"/>
          </p:cNvSpPr>
          <p:nvPr>
            <p:ph type="title"/>
          </p:nvPr>
        </p:nvSpPr>
        <p:spPr>
          <a:xfrm>
            <a:off x="646370" y="356613"/>
            <a:ext cx="4241700" cy="572700"/>
          </a:xfrm>
        </p:spPr>
        <p:txBody>
          <a:bodyPr/>
          <a:lstStyle/>
          <a:p>
            <a:r>
              <a:rPr lang="en-US" sz="2800" dirty="0">
                <a:latin typeface="Oswald" panose="020B0604020202020204" charset="0"/>
                <a:cs typeface="Times New Roman" panose="02020603050405020304" pitchFamily="18" charset="0"/>
              </a:rPr>
              <a:t>INTRODUTION:</a:t>
            </a:r>
            <a:endParaRPr lang="en-US" sz="2800" dirty="0">
              <a:latin typeface="Oswald" panose="020B0604020202020204" charset="0"/>
            </a:endParaRPr>
          </a:p>
        </p:txBody>
      </p:sp>
      <p:sp>
        <p:nvSpPr>
          <p:cNvPr id="1048596" name="Title 1"/>
          <p:cNvSpPr>
            <a:spLocks noGrp="1"/>
          </p:cNvSpPr>
          <p:nvPr>
            <p:ph type="body" idx="1"/>
          </p:nvPr>
        </p:nvSpPr>
        <p:spPr>
          <a:xfrm>
            <a:off x="282322" y="1124058"/>
            <a:ext cx="4507392" cy="30189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Metro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 is a popular retail destination in Karachi,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Pakistan. </a:t>
            </a:r>
          </a:p>
          <a:p>
            <a:pPr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trusted retail chain in Karachi, Pakistan, providing a wide variety of products for urban shoppers. 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Metro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opened its first store in 2007. It operates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10 supermarkets in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Karachi, Lahore, Islamabad, Faisalabad and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Multan.</a:t>
            </a:r>
          </a:p>
          <a:p>
            <a:pPr marL="139700" indent="0">
              <a:buNone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shopping experience with quality products at competitive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prices.</a:t>
            </a:r>
          </a:p>
          <a:p>
            <a:pPr marL="139700" indent="0">
              <a:buNone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Becoming the leading retail chain in Pakistan with a customer-centric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3" name="Picture 6"/>
          <p:cNvPicPr>
            <a:picLocks noChangeAspect="1"/>
          </p:cNvPicPr>
          <p:nvPr/>
        </p:nvPicPr>
        <p:blipFill rotWithShape="1">
          <a:blip r:embed="rId2"/>
          <a:srcRect t="12758" b="12785"/>
          <a:stretch>
            <a:fillRect/>
          </a:stretch>
        </p:blipFill>
        <p:spPr>
          <a:xfrm>
            <a:off x="4876802" y="994228"/>
            <a:ext cx="4136570" cy="3657600"/>
          </a:xfrm>
          <a:prstGeom prst="rect">
            <a:avLst/>
          </a:prstGeom>
        </p:spPr>
      </p:pic>
      <p:pic>
        <p:nvPicPr>
          <p:cNvPr id="2097154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70" y="994228"/>
            <a:ext cx="3838545" cy="629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Google Shape;548;p62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>
                <a:latin typeface="Oswald" panose="020B0604020202020204" charset="0"/>
                <a:cs typeface="Times New Roman" panose="02020603050405020304" pitchFamily="18" charset="0"/>
              </a:rPr>
              <a:t>Company </a:t>
            </a:r>
            <a:r>
              <a:rPr lang="en-US" sz="3200" dirty="0" smtClean="0">
                <a:latin typeface="Oswald" panose="020B0604020202020204" charset="0"/>
                <a:cs typeface="Times New Roman" panose="02020603050405020304" pitchFamily="18" charset="0"/>
              </a:rPr>
              <a:t>Overview: </a:t>
            </a:r>
            <a:endParaRPr sz="3200" dirty="0">
              <a:latin typeface="Oswa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048618" name="Google Shape;549;p62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19" name="Google Shape;553;p62"/>
          <p:cNvSpPr/>
          <p:nvPr/>
        </p:nvSpPr>
        <p:spPr>
          <a:xfrm>
            <a:off x="1670720" y="2820617"/>
            <a:ext cx="540900" cy="54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20" name="Google Shape;554;p62"/>
          <p:cNvSpPr/>
          <p:nvPr/>
        </p:nvSpPr>
        <p:spPr>
          <a:xfrm>
            <a:off x="4301529" y="2820617"/>
            <a:ext cx="540900" cy="54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21" name="Google Shape;555;p62"/>
          <p:cNvSpPr/>
          <p:nvPr/>
        </p:nvSpPr>
        <p:spPr>
          <a:xfrm>
            <a:off x="6932370" y="2832885"/>
            <a:ext cx="540900" cy="54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22" name="Google Shape;566;p62"/>
          <p:cNvSpPr txBox="1">
            <a:spLocks noGrp="1"/>
          </p:cNvSpPr>
          <p:nvPr>
            <p:ph type="subTitle" idx="14"/>
          </p:nvPr>
        </p:nvSpPr>
        <p:spPr>
          <a:xfrm>
            <a:off x="914270" y="4073228"/>
            <a:ext cx="20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48623" name="Google Shape;567;p62"/>
          <p:cNvSpPr txBox="1">
            <a:spLocks noGrp="1"/>
          </p:cNvSpPr>
          <p:nvPr>
            <p:ph type="title" idx="15"/>
          </p:nvPr>
        </p:nvSpPr>
        <p:spPr>
          <a:xfrm>
            <a:off x="1302320" y="2816985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1048624" name="Google Shape;570;p62"/>
          <p:cNvSpPr txBox="1">
            <a:spLocks noGrp="1"/>
          </p:cNvSpPr>
          <p:nvPr>
            <p:ph type="title" idx="18"/>
          </p:nvPr>
        </p:nvSpPr>
        <p:spPr>
          <a:xfrm>
            <a:off x="3954475" y="2818014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1048625" name="Google Shape;573;p62"/>
          <p:cNvSpPr txBox="1">
            <a:spLocks noGrp="1"/>
          </p:cNvSpPr>
          <p:nvPr>
            <p:ph type="title" idx="21"/>
          </p:nvPr>
        </p:nvSpPr>
        <p:spPr>
          <a:xfrm>
            <a:off x="6606630" y="2843838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048626" name="Google Shape;574;p62"/>
          <p:cNvSpPr/>
          <p:nvPr/>
        </p:nvSpPr>
        <p:spPr>
          <a:xfrm flipV="1">
            <a:off x="4361543" y="775923"/>
            <a:ext cx="4216400" cy="457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27" name="Subtitle 5"/>
          <p:cNvSpPr>
            <a:spLocks noGrp="1"/>
          </p:cNvSpPr>
          <p:nvPr>
            <p:ph type="subTitle" idx="5"/>
          </p:nvPr>
        </p:nvSpPr>
        <p:spPr>
          <a:xfrm>
            <a:off x="627594" y="1238455"/>
            <a:ext cx="7703606" cy="1470926"/>
          </a:xfrm>
        </p:spPr>
        <p:txBody>
          <a:bodyPr/>
          <a:lstStyle/>
          <a:p>
            <a:pPr marL="114300" indent="0" algn="l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One-stop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solution: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essential and luxury items conveniently under a single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roof.</a:t>
            </a:r>
          </a:p>
          <a:p>
            <a:pPr algn="l"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l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Wide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of products: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Offering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groceries, clothing, home goods, and electronics to cater to diverse consumer needs.</a:t>
            </a:r>
          </a:p>
        </p:txBody>
      </p:sp>
      <p:pic>
        <p:nvPicPr>
          <p:cNvPr id="2097155" name="Picture 3" descr="File:Metro (supermarket) Wikimedia Commons, 54% O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7732" y="3497289"/>
            <a:ext cx="2154763" cy="1501568"/>
          </a:xfrm>
          <a:prstGeom prst="rect">
            <a:avLst/>
          </a:prstGeom>
          <a:noFill/>
        </p:spPr>
      </p:pic>
      <p:pic>
        <p:nvPicPr>
          <p:cNvPr id="2097156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740" y="3497289"/>
            <a:ext cx="2334477" cy="1501568"/>
          </a:xfrm>
          <a:prstGeom prst="rect">
            <a:avLst/>
          </a:prstGeom>
        </p:spPr>
      </p:pic>
      <p:pic>
        <p:nvPicPr>
          <p:cNvPr id="2097157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73" y="3497289"/>
            <a:ext cx="2301197" cy="14966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Google Shape;777;p74"/>
          <p:cNvSpPr/>
          <p:nvPr/>
        </p:nvSpPr>
        <p:spPr>
          <a:xfrm>
            <a:off x="1566544" y="3534725"/>
            <a:ext cx="863700" cy="86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0" name="Google Shape;778;p74"/>
          <p:cNvSpPr/>
          <p:nvPr/>
        </p:nvSpPr>
        <p:spPr>
          <a:xfrm>
            <a:off x="4140144" y="3534725"/>
            <a:ext cx="863700" cy="86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1" name="Google Shape;779;p74"/>
          <p:cNvSpPr/>
          <p:nvPr/>
        </p:nvSpPr>
        <p:spPr>
          <a:xfrm>
            <a:off x="6713744" y="3534725"/>
            <a:ext cx="863700" cy="86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2" name="Google Shape;780;p74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latin typeface="Oswald" panose="020B0604020202020204" charset="0"/>
                <a:cs typeface="Times New Roman" panose="02020603050405020304" pitchFamily="18" charset="0"/>
              </a:rPr>
              <a:t>Brand </a:t>
            </a:r>
            <a:r>
              <a:rPr lang="en-US" sz="2800" dirty="0" smtClean="0">
                <a:latin typeface="Oswald" panose="020B0604020202020204" charset="0"/>
                <a:cs typeface="Times New Roman" panose="02020603050405020304" pitchFamily="18" charset="0"/>
              </a:rPr>
              <a:t>Traits:</a:t>
            </a:r>
            <a:endParaRPr sz="2800" dirty="0">
              <a:latin typeface="Oswa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048643" name="Google Shape;781;p74"/>
          <p:cNvSpPr txBox="1">
            <a:spLocks noGrp="1"/>
          </p:cNvSpPr>
          <p:nvPr>
            <p:ph type="ctrTitle" idx="2"/>
          </p:nvPr>
        </p:nvSpPr>
        <p:spPr>
          <a:xfrm>
            <a:off x="914374" y="2728025"/>
            <a:ext cx="21681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Quality: </a:t>
            </a:r>
            <a:endParaRPr dirty="0"/>
          </a:p>
        </p:txBody>
      </p:sp>
      <p:sp>
        <p:nvSpPr>
          <p:cNvPr id="1048644" name="Google Shape;782;p74"/>
          <p:cNvSpPr txBox="1">
            <a:spLocks noGrp="1"/>
          </p:cNvSpPr>
          <p:nvPr>
            <p:ph type="subTitle" idx="1"/>
          </p:nvPr>
        </p:nvSpPr>
        <p:spPr>
          <a:xfrm>
            <a:off x="914375" y="1784550"/>
            <a:ext cx="21681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Commitment to offering high-standard products across all categories.</a:t>
            </a:r>
            <a:endParaRPr dirty="0"/>
          </a:p>
        </p:txBody>
      </p:sp>
      <p:sp>
        <p:nvSpPr>
          <p:cNvPr id="1048645" name="Google Shape;783;p74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6" name="Google Shape;784;p74"/>
          <p:cNvSpPr txBox="1">
            <a:spLocks noGrp="1"/>
          </p:cNvSpPr>
          <p:nvPr>
            <p:ph type="ctrTitle" idx="5"/>
          </p:nvPr>
        </p:nvSpPr>
        <p:spPr>
          <a:xfrm>
            <a:off x="6061524" y="2728025"/>
            <a:ext cx="21681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Innovation: </a:t>
            </a:r>
            <a:endParaRPr dirty="0"/>
          </a:p>
        </p:txBody>
      </p:sp>
      <p:sp>
        <p:nvSpPr>
          <p:cNvPr id="1048647" name="Google Shape;785;p74"/>
          <p:cNvSpPr txBox="1">
            <a:spLocks noGrp="1"/>
          </p:cNvSpPr>
          <p:nvPr>
            <p:ph type="subTitle" idx="6"/>
          </p:nvPr>
        </p:nvSpPr>
        <p:spPr>
          <a:xfrm>
            <a:off x="6061525" y="1784550"/>
            <a:ext cx="21681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200" dirty="0"/>
              <a:t>Continuously improving shopping experiences and embracing new technologies.</a:t>
            </a:r>
            <a:endParaRPr sz="1200" dirty="0"/>
          </a:p>
        </p:txBody>
      </p:sp>
      <p:sp>
        <p:nvSpPr>
          <p:cNvPr id="1048648" name="Google Shape;786;p74"/>
          <p:cNvSpPr txBox="1">
            <a:spLocks noGrp="1"/>
          </p:cNvSpPr>
          <p:nvPr>
            <p:ph type="ctrTitle" idx="3"/>
          </p:nvPr>
        </p:nvSpPr>
        <p:spPr>
          <a:xfrm>
            <a:off x="3487949" y="2728025"/>
            <a:ext cx="21681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Reliability: </a:t>
            </a:r>
            <a:endParaRPr dirty="0"/>
          </a:p>
        </p:txBody>
      </p:sp>
      <p:sp>
        <p:nvSpPr>
          <p:cNvPr id="1048649" name="Google Shape;787;p74"/>
          <p:cNvSpPr txBox="1">
            <a:spLocks noGrp="1"/>
          </p:cNvSpPr>
          <p:nvPr>
            <p:ph type="subTitle" idx="4"/>
          </p:nvPr>
        </p:nvSpPr>
        <p:spPr>
          <a:xfrm>
            <a:off x="3487950" y="1784550"/>
            <a:ext cx="21681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Ensuring consistent availability of products and dependable service.</a:t>
            </a:r>
            <a:endParaRPr dirty="0"/>
          </a:p>
        </p:txBody>
      </p:sp>
      <p:sp>
        <p:nvSpPr>
          <p:cNvPr id="1048650" name="Google Shape;788;p74"/>
          <p:cNvSpPr/>
          <p:nvPr/>
        </p:nvSpPr>
        <p:spPr>
          <a:xfrm>
            <a:off x="3082474" y="689987"/>
            <a:ext cx="5587800" cy="7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789;p74"/>
          <p:cNvGrpSpPr/>
          <p:nvPr/>
        </p:nvGrpSpPr>
        <p:grpSpPr>
          <a:xfrm>
            <a:off x="6923636" y="3721004"/>
            <a:ext cx="443875" cy="443850"/>
            <a:chOff x="4164600" y="4461200"/>
            <a:chExt cx="443875" cy="443850"/>
          </a:xfrm>
        </p:grpSpPr>
        <p:sp>
          <p:nvSpPr>
            <p:cNvPr id="1048651" name="Google Shape;790;p74"/>
            <p:cNvSpPr/>
            <p:nvPr/>
          </p:nvSpPr>
          <p:spPr>
            <a:xfrm>
              <a:off x="4164600" y="4853000"/>
              <a:ext cx="182925" cy="52050"/>
            </a:xfrm>
            <a:custGeom>
              <a:avLst/>
              <a:gdLst/>
              <a:ahLst/>
              <a:cxnLst/>
              <a:rect l="l" t="t" r="r" b="b"/>
              <a:pathLst>
                <a:path w="7317" h="2082" extrusionOk="0">
                  <a:moveTo>
                    <a:pt x="1040" y="0"/>
                  </a:moveTo>
                  <a:lnTo>
                    <a:pt x="1" y="2082"/>
                  </a:lnTo>
                  <a:lnTo>
                    <a:pt x="7317" y="2082"/>
                  </a:lnTo>
                  <a:lnTo>
                    <a:pt x="73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2" name="Google Shape;791;p74"/>
            <p:cNvSpPr/>
            <p:nvPr/>
          </p:nvSpPr>
          <p:spPr>
            <a:xfrm>
              <a:off x="4425550" y="4618950"/>
              <a:ext cx="65925" cy="52075"/>
            </a:xfrm>
            <a:custGeom>
              <a:avLst/>
              <a:gdLst/>
              <a:ahLst/>
              <a:cxnLst/>
              <a:rect l="l" t="t" r="r" b="b"/>
              <a:pathLst>
                <a:path w="2637" h="2083" extrusionOk="0">
                  <a:moveTo>
                    <a:pt x="0" y="1"/>
                  </a:moveTo>
                  <a:lnTo>
                    <a:pt x="0" y="2082"/>
                  </a:lnTo>
                  <a:lnTo>
                    <a:pt x="2637" y="2082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3" name="Google Shape;792;p74"/>
            <p:cNvSpPr/>
            <p:nvPr/>
          </p:nvSpPr>
          <p:spPr>
            <a:xfrm>
              <a:off x="4425550" y="4748975"/>
              <a:ext cx="117950" cy="26025"/>
            </a:xfrm>
            <a:custGeom>
              <a:avLst/>
              <a:gdLst/>
              <a:ahLst/>
              <a:cxnLst/>
              <a:rect l="l" t="t" r="r" b="b"/>
              <a:pathLst>
                <a:path w="4718" h="1041" extrusionOk="0">
                  <a:moveTo>
                    <a:pt x="0" y="1"/>
                  </a:moveTo>
                  <a:lnTo>
                    <a:pt x="0" y="1040"/>
                  </a:lnTo>
                  <a:lnTo>
                    <a:pt x="4717" y="1040"/>
                  </a:lnTo>
                  <a:lnTo>
                    <a:pt x="4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4" name="Google Shape;793;p74"/>
            <p:cNvSpPr/>
            <p:nvPr/>
          </p:nvSpPr>
          <p:spPr>
            <a:xfrm>
              <a:off x="4425550" y="4644925"/>
              <a:ext cx="182925" cy="78100"/>
            </a:xfrm>
            <a:custGeom>
              <a:avLst/>
              <a:gdLst/>
              <a:ahLst/>
              <a:cxnLst/>
              <a:rect l="l" t="t" r="r" b="b"/>
              <a:pathLst>
                <a:path w="7317" h="3124" extrusionOk="0">
                  <a:moveTo>
                    <a:pt x="5400" y="1"/>
                  </a:moveTo>
                  <a:lnTo>
                    <a:pt x="4361" y="2083"/>
                  </a:lnTo>
                  <a:lnTo>
                    <a:pt x="1" y="2083"/>
                  </a:lnTo>
                  <a:lnTo>
                    <a:pt x="0" y="3123"/>
                  </a:lnTo>
                  <a:lnTo>
                    <a:pt x="5001" y="3123"/>
                  </a:lnTo>
                  <a:lnTo>
                    <a:pt x="6043" y="1043"/>
                  </a:lnTo>
                  <a:lnTo>
                    <a:pt x="7316" y="1043"/>
                  </a:lnTo>
                  <a:lnTo>
                    <a:pt x="7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5" name="Google Shape;794;p74"/>
            <p:cNvSpPr/>
            <p:nvPr/>
          </p:nvSpPr>
          <p:spPr>
            <a:xfrm>
              <a:off x="4425550" y="4801000"/>
              <a:ext cx="143925" cy="26025"/>
            </a:xfrm>
            <a:custGeom>
              <a:avLst/>
              <a:gdLst/>
              <a:ahLst/>
              <a:cxnLst/>
              <a:rect l="l" t="t" r="r" b="b"/>
              <a:pathLst>
                <a:path w="5757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5757" y="1041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6" name="Google Shape;795;p74"/>
            <p:cNvSpPr/>
            <p:nvPr/>
          </p:nvSpPr>
          <p:spPr>
            <a:xfrm>
              <a:off x="4255575" y="4697000"/>
              <a:ext cx="91950" cy="26025"/>
            </a:xfrm>
            <a:custGeom>
              <a:avLst/>
              <a:gdLst/>
              <a:ahLst/>
              <a:cxnLst/>
              <a:rect l="l" t="t" r="r" b="b"/>
              <a:pathLst>
                <a:path w="3678" h="1041" extrusionOk="0">
                  <a:moveTo>
                    <a:pt x="521" y="1"/>
                  </a:moveTo>
                  <a:lnTo>
                    <a:pt x="0" y="1040"/>
                  </a:lnTo>
                  <a:lnTo>
                    <a:pt x="3678" y="1040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7" name="Google Shape;796;p74"/>
            <p:cNvSpPr/>
            <p:nvPr/>
          </p:nvSpPr>
          <p:spPr>
            <a:xfrm>
              <a:off x="4320550" y="4461200"/>
              <a:ext cx="131975" cy="443850"/>
            </a:xfrm>
            <a:custGeom>
              <a:avLst/>
              <a:gdLst/>
              <a:ahLst/>
              <a:cxnLst/>
              <a:rect l="l" t="t" r="r" b="b"/>
              <a:pathLst>
                <a:path w="5279" h="17754" extrusionOk="0">
                  <a:moveTo>
                    <a:pt x="2640" y="0"/>
                  </a:moveTo>
                  <a:lnTo>
                    <a:pt x="1" y="5270"/>
                  </a:lnTo>
                  <a:lnTo>
                    <a:pt x="2118" y="5270"/>
                  </a:lnTo>
                  <a:lnTo>
                    <a:pt x="2118" y="17754"/>
                  </a:lnTo>
                  <a:lnTo>
                    <a:pt x="3161" y="17754"/>
                  </a:lnTo>
                  <a:lnTo>
                    <a:pt x="3161" y="5270"/>
                  </a:lnTo>
                  <a:lnTo>
                    <a:pt x="5278" y="5270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8" name="Google Shape;797;p74"/>
            <p:cNvSpPr/>
            <p:nvPr/>
          </p:nvSpPr>
          <p:spPr>
            <a:xfrm>
              <a:off x="4425550" y="4853000"/>
              <a:ext cx="182925" cy="52050"/>
            </a:xfrm>
            <a:custGeom>
              <a:avLst/>
              <a:gdLst/>
              <a:ahLst/>
              <a:cxnLst/>
              <a:rect l="l" t="t" r="r" b="b"/>
              <a:pathLst>
                <a:path w="7317" h="2082" extrusionOk="0">
                  <a:moveTo>
                    <a:pt x="0" y="0"/>
                  </a:moveTo>
                  <a:lnTo>
                    <a:pt x="0" y="2082"/>
                  </a:lnTo>
                  <a:lnTo>
                    <a:pt x="7316" y="2082"/>
                  </a:lnTo>
                  <a:lnTo>
                    <a:pt x="6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9" name="Google Shape;798;p74"/>
            <p:cNvSpPr/>
            <p:nvPr/>
          </p:nvSpPr>
          <p:spPr>
            <a:xfrm>
              <a:off x="4229575" y="4749025"/>
              <a:ext cx="117950" cy="26000"/>
            </a:xfrm>
            <a:custGeom>
              <a:avLst/>
              <a:gdLst/>
              <a:ahLst/>
              <a:cxnLst/>
              <a:rect l="l" t="t" r="r" b="b"/>
              <a:pathLst>
                <a:path w="4718" h="1040" extrusionOk="0">
                  <a:moveTo>
                    <a:pt x="520" y="0"/>
                  </a:moveTo>
                  <a:lnTo>
                    <a:pt x="1" y="1040"/>
                  </a:lnTo>
                  <a:lnTo>
                    <a:pt x="4718" y="1040"/>
                  </a:lnTo>
                  <a:lnTo>
                    <a:pt x="4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0" name="Google Shape;799;p74"/>
            <p:cNvSpPr/>
            <p:nvPr/>
          </p:nvSpPr>
          <p:spPr>
            <a:xfrm>
              <a:off x="4203600" y="4801000"/>
              <a:ext cx="143925" cy="26025"/>
            </a:xfrm>
            <a:custGeom>
              <a:avLst/>
              <a:gdLst/>
              <a:ahLst/>
              <a:cxnLst/>
              <a:rect l="l" t="t" r="r" b="b"/>
              <a:pathLst>
                <a:path w="5757" h="1041" extrusionOk="0">
                  <a:moveTo>
                    <a:pt x="520" y="0"/>
                  </a:moveTo>
                  <a:lnTo>
                    <a:pt x="1" y="1041"/>
                  </a:lnTo>
                  <a:lnTo>
                    <a:pt x="5757" y="1041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1" name="Google Shape;800;p74"/>
            <p:cNvSpPr/>
            <p:nvPr/>
          </p:nvSpPr>
          <p:spPr>
            <a:xfrm>
              <a:off x="4164600" y="4566950"/>
              <a:ext cx="182925" cy="104075"/>
            </a:xfrm>
            <a:custGeom>
              <a:avLst/>
              <a:gdLst/>
              <a:ahLst/>
              <a:cxnLst/>
              <a:rect l="l" t="t" r="r" b="b"/>
              <a:pathLst>
                <a:path w="7317" h="4163" extrusionOk="0">
                  <a:moveTo>
                    <a:pt x="1" y="0"/>
                  </a:moveTo>
                  <a:lnTo>
                    <a:pt x="1" y="1040"/>
                  </a:lnTo>
                  <a:lnTo>
                    <a:pt x="2316" y="1040"/>
                  </a:lnTo>
                  <a:lnTo>
                    <a:pt x="3355" y="3120"/>
                  </a:lnTo>
                  <a:lnTo>
                    <a:pt x="5199" y="3120"/>
                  </a:lnTo>
                  <a:lnTo>
                    <a:pt x="4680" y="4162"/>
                  </a:lnTo>
                  <a:lnTo>
                    <a:pt x="7317" y="4162"/>
                  </a:lnTo>
                  <a:lnTo>
                    <a:pt x="7317" y="2081"/>
                  </a:lnTo>
                  <a:lnTo>
                    <a:pt x="3997" y="2081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2" name="Google Shape;801;p74"/>
            <p:cNvSpPr/>
            <p:nvPr/>
          </p:nvSpPr>
          <p:spPr>
            <a:xfrm>
              <a:off x="4164600" y="4514950"/>
              <a:ext cx="78925" cy="26025"/>
            </a:xfrm>
            <a:custGeom>
              <a:avLst/>
              <a:gdLst/>
              <a:ahLst/>
              <a:cxnLst/>
              <a:rect l="l" t="t" r="r" b="b"/>
              <a:pathLst>
                <a:path w="3157" h="1041" extrusionOk="0">
                  <a:moveTo>
                    <a:pt x="1" y="0"/>
                  </a:moveTo>
                  <a:lnTo>
                    <a:pt x="1" y="1041"/>
                  </a:lnTo>
                  <a:lnTo>
                    <a:pt x="3157" y="1041"/>
                  </a:lnTo>
                  <a:lnTo>
                    <a:pt x="3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02;p74"/>
          <p:cNvGrpSpPr/>
          <p:nvPr/>
        </p:nvGrpSpPr>
        <p:grpSpPr>
          <a:xfrm>
            <a:off x="4379607" y="3846417"/>
            <a:ext cx="443800" cy="395350"/>
            <a:chOff x="2790975" y="4485475"/>
            <a:chExt cx="443800" cy="395350"/>
          </a:xfrm>
        </p:grpSpPr>
        <p:sp>
          <p:nvSpPr>
            <p:cNvPr id="1048663" name="Google Shape;803;p74"/>
            <p:cNvSpPr/>
            <p:nvPr/>
          </p:nvSpPr>
          <p:spPr>
            <a:xfrm>
              <a:off x="2836850" y="4715250"/>
              <a:ext cx="47000" cy="55125"/>
            </a:xfrm>
            <a:custGeom>
              <a:avLst/>
              <a:gdLst/>
              <a:ahLst/>
              <a:cxnLst/>
              <a:rect l="l" t="t" r="r" b="b"/>
              <a:pathLst>
                <a:path w="1880" h="2205" extrusionOk="0">
                  <a:moveTo>
                    <a:pt x="835" y="0"/>
                  </a:moveTo>
                  <a:lnTo>
                    <a:pt x="407" y="428"/>
                  </a:lnTo>
                  <a:cubicBezTo>
                    <a:pt x="0" y="835"/>
                    <a:pt x="0" y="1493"/>
                    <a:pt x="407" y="1900"/>
                  </a:cubicBezTo>
                  <a:cubicBezTo>
                    <a:pt x="611" y="2103"/>
                    <a:pt x="877" y="2205"/>
                    <a:pt x="1143" y="2205"/>
                  </a:cubicBezTo>
                  <a:cubicBezTo>
                    <a:pt x="1410" y="2205"/>
                    <a:pt x="1676" y="2103"/>
                    <a:pt x="1879" y="1900"/>
                  </a:cubicBezTo>
                  <a:lnTo>
                    <a:pt x="835" y="859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4" name="Google Shape;804;p74"/>
            <p:cNvSpPr/>
            <p:nvPr/>
          </p:nvSpPr>
          <p:spPr>
            <a:xfrm>
              <a:off x="2873675" y="4762725"/>
              <a:ext cx="120775" cy="118075"/>
            </a:xfrm>
            <a:custGeom>
              <a:avLst/>
              <a:gdLst/>
              <a:ahLst/>
              <a:cxnLst/>
              <a:rect l="l" t="t" r="r" b="b"/>
              <a:pathLst>
                <a:path w="4831" h="4723" extrusionOk="0">
                  <a:moveTo>
                    <a:pt x="408" y="1"/>
                  </a:moveTo>
                  <a:cubicBezTo>
                    <a:pt x="1" y="408"/>
                    <a:pt x="1" y="1066"/>
                    <a:pt x="408" y="1473"/>
                  </a:cubicBezTo>
                  <a:cubicBezTo>
                    <a:pt x="611" y="1676"/>
                    <a:pt x="877" y="1778"/>
                    <a:pt x="1144" y="1778"/>
                  </a:cubicBezTo>
                  <a:cubicBezTo>
                    <a:pt x="1410" y="1778"/>
                    <a:pt x="1676" y="1676"/>
                    <a:pt x="1880" y="1473"/>
                  </a:cubicBezTo>
                  <a:lnTo>
                    <a:pt x="1880" y="1473"/>
                  </a:lnTo>
                  <a:cubicBezTo>
                    <a:pt x="1473" y="1880"/>
                    <a:pt x="1473" y="2538"/>
                    <a:pt x="1880" y="2945"/>
                  </a:cubicBezTo>
                  <a:cubicBezTo>
                    <a:pt x="2083" y="3148"/>
                    <a:pt x="2349" y="3250"/>
                    <a:pt x="2616" y="3250"/>
                  </a:cubicBezTo>
                  <a:cubicBezTo>
                    <a:pt x="2882" y="3250"/>
                    <a:pt x="3148" y="3148"/>
                    <a:pt x="3352" y="2945"/>
                  </a:cubicBezTo>
                  <a:lnTo>
                    <a:pt x="3352" y="2945"/>
                  </a:lnTo>
                  <a:cubicBezTo>
                    <a:pt x="2945" y="3352"/>
                    <a:pt x="2945" y="4010"/>
                    <a:pt x="3352" y="4417"/>
                  </a:cubicBezTo>
                  <a:cubicBezTo>
                    <a:pt x="3555" y="4620"/>
                    <a:pt x="3821" y="4722"/>
                    <a:pt x="4088" y="4722"/>
                  </a:cubicBezTo>
                  <a:cubicBezTo>
                    <a:pt x="4354" y="4722"/>
                    <a:pt x="4620" y="4620"/>
                    <a:pt x="4824" y="4417"/>
                  </a:cubicBezTo>
                  <a:lnTo>
                    <a:pt x="4830" y="4411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5" name="Google Shape;805;p74"/>
            <p:cNvSpPr/>
            <p:nvPr/>
          </p:nvSpPr>
          <p:spPr>
            <a:xfrm>
              <a:off x="2929200" y="4485600"/>
              <a:ext cx="305575" cy="192775"/>
            </a:xfrm>
            <a:custGeom>
              <a:avLst/>
              <a:gdLst/>
              <a:ahLst/>
              <a:cxnLst/>
              <a:rect l="l" t="t" r="r" b="b"/>
              <a:pathLst>
                <a:path w="12223" h="7711" extrusionOk="0">
                  <a:moveTo>
                    <a:pt x="7813" y="0"/>
                  </a:moveTo>
                  <a:cubicBezTo>
                    <a:pt x="7805" y="7"/>
                    <a:pt x="4639" y="3160"/>
                    <a:pt x="4081" y="3713"/>
                  </a:cubicBezTo>
                  <a:lnTo>
                    <a:pt x="2608" y="3713"/>
                  </a:lnTo>
                  <a:cubicBezTo>
                    <a:pt x="2609" y="3713"/>
                    <a:pt x="2612" y="3714"/>
                    <a:pt x="2612" y="3714"/>
                  </a:cubicBezTo>
                  <a:cubicBezTo>
                    <a:pt x="237" y="6107"/>
                    <a:pt x="468" y="5874"/>
                    <a:pt x="413" y="5928"/>
                  </a:cubicBezTo>
                  <a:lnTo>
                    <a:pt x="408" y="5934"/>
                  </a:lnTo>
                  <a:cubicBezTo>
                    <a:pt x="1" y="6340"/>
                    <a:pt x="1" y="6999"/>
                    <a:pt x="408" y="7406"/>
                  </a:cubicBezTo>
                  <a:cubicBezTo>
                    <a:pt x="611" y="7609"/>
                    <a:pt x="877" y="7711"/>
                    <a:pt x="1144" y="7711"/>
                  </a:cubicBezTo>
                  <a:cubicBezTo>
                    <a:pt x="1410" y="7711"/>
                    <a:pt x="1676" y="7609"/>
                    <a:pt x="1880" y="7406"/>
                  </a:cubicBezTo>
                  <a:lnTo>
                    <a:pt x="3352" y="5934"/>
                  </a:lnTo>
                  <a:cubicBezTo>
                    <a:pt x="3961" y="6542"/>
                    <a:pt x="4760" y="6847"/>
                    <a:pt x="5560" y="6847"/>
                  </a:cubicBezTo>
                  <a:cubicBezTo>
                    <a:pt x="6359" y="6847"/>
                    <a:pt x="7158" y="6543"/>
                    <a:pt x="7768" y="5934"/>
                  </a:cubicBezTo>
                  <a:lnTo>
                    <a:pt x="9240" y="7406"/>
                  </a:lnTo>
                  <a:lnTo>
                    <a:pt x="12223" y="4410"/>
                  </a:lnTo>
                  <a:lnTo>
                    <a:pt x="78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6" name="Google Shape;806;p74"/>
            <p:cNvSpPr/>
            <p:nvPr/>
          </p:nvSpPr>
          <p:spPr>
            <a:xfrm>
              <a:off x="2790975" y="4485475"/>
              <a:ext cx="397900" cy="395350"/>
            </a:xfrm>
            <a:custGeom>
              <a:avLst/>
              <a:gdLst/>
              <a:ahLst/>
              <a:cxnLst/>
              <a:rect l="l" t="t" r="r" b="b"/>
              <a:pathLst>
                <a:path w="15916" h="15814" extrusionOk="0">
                  <a:moveTo>
                    <a:pt x="4417" y="0"/>
                  </a:moveTo>
                  <a:lnTo>
                    <a:pt x="1" y="4416"/>
                  </a:lnTo>
                  <a:lnTo>
                    <a:pt x="3714" y="8147"/>
                  </a:lnTo>
                  <a:lnTo>
                    <a:pt x="3714" y="9619"/>
                  </a:lnTo>
                  <a:lnTo>
                    <a:pt x="9621" y="15508"/>
                  </a:lnTo>
                  <a:cubicBezTo>
                    <a:pt x="9824" y="15712"/>
                    <a:pt x="10090" y="15813"/>
                    <a:pt x="10357" y="15813"/>
                  </a:cubicBezTo>
                  <a:cubicBezTo>
                    <a:pt x="10623" y="15813"/>
                    <a:pt x="10889" y="15712"/>
                    <a:pt x="11093" y="15508"/>
                  </a:cubicBezTo>
                  <a:cubicBezTo>
                    <a:pt x="11499" y="15102"/>
                    <a:pt x="11499" y="14443"/>
                    <a:pt x="11093" y="14036"/>
                  </a:cubicBezTo>
                  <a:lnTo>
                    <a:pt x="11093" y="14036"/>
                  </a:lnTo>
                  <a:cubicBezTo>
                    <a:pt x="11296" y="14240"/>
                    <a:pt x="11562" y="14341"/>
                    <a:pt x="11829" y="14341"/>
                  </a:cubicBezTo>
                  <a:cubicBezTo>
                    <a:pt x="12095" y="14341"/>
                    <a:pt x="12361" y="14240"/>
                    <a:pt x="12565" y="14036"/>
                  </a:cubicBezTo>
                  <a:cubicBezTo>
                    <a:pt x="12971" y="13630"/>
                    <a:pt x="12971" y="12971"/>
                    <a:pt x="12565" y="12564"/>
                  </a:cubicBezTo>
                  <a:lnTo>
                    <a:pt x="12565" y="12564"/>
                  </a:lnTo>
                  <a:cubicBezTo>
                    <a:pt x="12768" y="12768"/>
                    <a:pt x="13034" y="12869"/>
                    <a:pt x="13301" y="12869"/>
                  </a:cubicBezTo>
                  <a:cubicBezTo>
                    <a:pt x="13567" y="12869"/>
                    <a:pt x="13833" y="12768"/>
                    <a:pt x="14037" y="12564"/>
                  </a:cubicBezTo>
                  <a:cubicBezTo>
                    <a:pt x="14443" y="12157"/>
                    <a:pt x="14443" y="11499"/>
                    <a:pt x="14037" y="11092"/>
                  </a:cubicBezTo>
                  <a:lnTo>
                    <a:pt x="14037" y="11092"/>
                  </a:lnTo>
                  <a:cubicBezTo>
                    <a:pt x="14240" y="11296"/>
                    <a:pt x="14506" y="11397"/>
                    <a:pt x="14773" y="11397"/>
                  </a:cubicBezTo>
                  <a:cubicBezTo>
                    <a:pt x="15039" y="11397"/>
                    <a:pt x="15305" y="11296"/>
                    <a:pt x="15509" y="11092"/>
                  </a:cubicBezTo>
                  <a:cubicBezTo>
                    <a:pt x="15916" y="10685"/>
                    <a:pt x="15916" y="10027"/>
                    <a:pt x="15509" y="9620"/>
                  </a:cubicBezTo>
                  <a:lnTo>
                    <a:pt x="13206" y="7319"/>
                  </a:lnTo>
                  <a:cubicBezTo>
                    <a:pt x="12559" y="7703"/>
                    <a:pt x="11825" y="7895"/>
                    <a:pt x="11091" y="7895"/>
                  </a:cubicBezTo>
                  <a:cubicBezTo>
                    <a:pt x="10358" y="7895"/>
                    <a:pt x="9624" y="7703"/>
                    <a:pt x="8975" y="7319"/>
                  </a:cubicBezTo>
                  <a:lnTo>
                    <a:pt x="8147" y="8147"/>
                  </a:lnTo>
                  <a:cubicBezTo>
                    <a:pt x="7740" y="8554"/>
                    <a:pt x="7208" y="8757"/>
                    <a:pt x="6675" y="8757"/>
                  </a:cubicBezTo>
                  <a:cubicBezTo>
                    <a:pt x="6143" y="8757"/>
                    <a:pt x="5610" y="8554"/>
                    <a:pt x="5203" y="8147"/>
                  </a:cubicBezTo>
                  <a:cubicBezTo>
                    <a:pt x="4393" y="7340"/>
                    <a:pt x="4386" y="6026"/>
                    <a:pt x="5198" y="5209"/>
                  </a:cubicBezTo>
                  <a:lnTo>
                    <a:pt x="7411" y="2992"/>
                  </a:lnTo>
                  <a:lnTo>
                    <a:pt x="4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807;p74"/>
          <p:cNvGrpSpPr/>
          <p:nvPr/>
        </p:nvGrpSpPr>
        <p:grpSpPr>
          <a:xfrm>
            <a:off x="1819582" y="3746659"/>
            <a:ext cx="443975" cy="443900"/>
            <a:chOff x="2268775" y="4461200"/>
            <a:chExt cx="443975" cy="443900"/>
          </a:xfrm>
        </p:grpSpPr>
        <p:sp>
          <p:nvSpPr>
            <p:cNvPr id="1048667" name="Google Shape;808;p74"/>
            <p:cNvSpPr/>
            <p:nvPr/>
          </p:nvSpPr>
          <p:spPr>
            <a:xfrm>
              <a:off x="2281750" y="4461200"/>
              <a:ext cx="104075" cy="104025"/>
            </a:xfrm>
            <a:custGeom>
              <a:avLst/>
              <a:gdLst/>
              <a:ahLst/>
              <a:cxnLst/>
              <a:rect l="l" t="t" r="r" b="b"/>
              <a:pathLst>
                <a:path w="4163" h="4161" extrusionOk="0">
                  <a:moveTo>
                    <a:pt x="2081" y="0"/>
                  </a:moveTo>
                  <a:cubicBezTo>
                    <a:pt x="935" y="0"/>
                    <a:pt x="1" y="932"/>
                    <a:pt x="1" y="2080"/>
                  </a:cubicBezTo>
                  <a:cubicBezTo>
                    <a:pt x="1" y="3228"/>
                    <a:pt x="935" y="4161"/>
                    <a:pt x="2081" y="4161"/>
                  </a:cubicBezTo>
                  <a:cubicBezTo>
                    <a:pt x="3229" y="4161"/>
                    <a:pt x="4163" y="3227"/>
                    <a:pt x="4163" y="2080"/>
                  </a:cubicBezTo>
                  <a:cubicBezTo>
                    <a:pt x="4163" y="932"/>
                    <a:pt x="3229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8" name="Google Shape;809;p74"/>
            <p:cNvSpPr/>
            <p:nvPr/>
          </p:nvSpPr>
          <p:spPr>
            <a:xfrm>
              <a:off x="2268775" y="4488925"/>
              <a:ext cx="443975" cy="416175"/>
            </a:xfrm>
            <a:custGeom>
              <a:avLst/>
              <a:gdLst/>
              <a:ahLst/>
              <a:cxnLst/>
              <a:rect l="l" t="t" r="r" b="b"/>
              <a:pathLst>
                <a:path w="17759" h="16647" extrusionOk="0">
                  <a:moveTo>
                    <a:pt x="9398" y="0"/>
                  </a:moveTo>
                  <a:lnTo>
                    <a:pt x="9398" y="1041"/>
                  </a:lnTo>
                  <a:lnTo>
                    <a:pt x="7317" y="1041"/>
                  </a:lnTo>
                  <a:lnTo>
                    <a:pt x="7317" y="7283"/>
                  </a:lnTo>
                  <a:lnTo>
                    <a:pt x="5201" y="7283"/>
                  </a:lnTo>
                  <a:lnTo>
                    <a:pt x="5201" y="5652"/>
                  </a:lnTo>
                  <a:cubicBezTo>
                    <a:pt x="5201" y="4219"/>
                    <a:pt x="4034" y="3052"/>
                    <a:pt x="2600" y="3052"/>
                  </a:cubicBezTo>
                  <a:cubicBezTo>
                    <a:pt x="1167" y="3052"/>
                    <a:pt x="1" y="4219"/>
                    <a:pt x="1" y="5652"/>
                  </a:cubicBezTo>
                  <a:lnTo>
                    <a:pt x="1" y="11444"/>
                  </a:lnTo>
                  <a:lnTo>
                    <a:pt x="1042" y="11444"/>
                  </a:lnTo>
                  <a:lnTo>
                    <a:pt x="1042" y="16646"/>
                  </a:lnTo>
                  <a:lnTo>
                    <a:pt x="4163" y="16646"/>
                  </a:lnTo>
                  <a:lnTo>
                    <a:pt x="4163" y="11444"/>
                  </a:lnTo>
                  <a:lnTo>
                    <a:pt x="5205" y="11444"/>
                  </a:lnTo>
                  <a:lnTo>
                    <a:pt x="5205" y="8323"/>
                  </a:lnTo>
                  <a:lnTo>
                    <a:pt x="7320" y="8323"/>
                  </a:lnTo>
                  <a:lnTo>
                    <a:pt x="7320" y="14563"/>
                  </a:lnTo>
                  <a:lnTo>
                    <a:pt x="9401" y="14563"/>
                  </a:lnTo>
                  <a:lnTo>
                    <a:pt x="9401" y="15605"/>
                  </a:lnTo>
                  <a:lnTo>
                    <a:pt x="17759" y="15605"/>
                  </a:lnTo>
                  <a:lnTo>
                    <a:pt x="17759" y="12483"/>
                  </a:lnTo>
                  <a:lnTo>
                    <a:pt x="9401" y="12483"/>
                  </a:lnTo>
                  <a:lnTo>
                    <a:pt x="9401" y="13524"/>
                  </a:lnTo>
                  <a:lnTo>
                    <a:pt x="8359" y="13524"/>
                  </a:lnTo>
                  <a:lnTo>
                    <a:pt x="8359" y="10403"/>
                  </a:lnTo>
                  <a:lnTo>
                    <a:pt x="9401" y="10403"/>
                  </a:lnTo>
                  <a:lnTo>
                    <a:pt x="9401" y="11444"/>
                  </a:lnTo>
                  <a:lnTo>
                    <a:pt x="17759" y="11444"/>
                  </a:lnTo>
                  <a:lnTo>
                    <a:pt x="17759" y="8323"/>
                  </a:lnTo>
                  <a:lnTo>
                    <a:pt x="9401" y="8323"/>
                  </a:lnTo>
                  <a:lnTo>
                    <a:pt x="9401" y="9363"/>
                  </a:lnTo>
                  <a:lnTo>
                    <a:pt x="8359" y="9363"/>
                  </a:lnTo>
                  <a:lnTo>
                    <a:pt x="8359" y="6241"/>
                  </a:lnTo>
                  <a:lnTo>
                    <a:pt x="9401" y="6241"/>
                  </a:lnTo>
                  <a:lnTo>
                    <a:pt x="9401" y="7283"/>
                  </a:lnTo>
                  <a:lnTo>
                    <a:pt x="17759" y="7283"/>
                  </a:lnTo>
                  <a:lnTo>
                    <a:pt x="17759" y="4161"/>
                  </a:lnTo>
                  <a:lnTo>
                    <a:pt x="9401" y="4161"/>
                  </a:lnTo>
                  <a:lnTo>
                    <a:pt x="9401" y="5202"/>
                  </a:lnTo>
                  <a:lnTo>
                    <a:pt x="8359" y="5202"/>
                  </a:lnTo>
                  <a:lnTo>
                    <a:pt x="8359" y="2080"/>
                  </a:lnTo>
                  <a:lnTo>
                    <a:pt x="9401" y="2080"/>
                  </a:lnTo>
                  <a:lnTo>
                    <a:pt x="9401" y="3121"/>
                  </a:lnTo>
                  <a:lnTo>
                    <a:pt x="17755" y="3121"/>
                  </a:lnTo>
                  <a:lnTo>
                    <a:pt x="177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45728" name="Google Shape;810;p74"/>
          <p:cNvCxnSpPr>
            <a:cxnSpLocks/>
            <a:stCxn id="1048639" idx="0"/>
            <a:endCxn id="1048643" idx="2"/>
          </p:cNvCxnSpPr>
          <p:nvPr/>
        </p:nvCxnSpPr>
        <p:spPr>
          <a:xfrm rot="10800000">
            <a:off x="1998394" y="3151025"/>
            <a:ext cx="0" cy="38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29" name="Google Shape;811;p74"/>
          <p:cNvCxnSpPr>
            <a:cxnSpLocks/>
            <a:stCxn id="1048640" idx="0"/>
            <a:endCxn id="1048648" idx="2"/>
          </p:cNvCxnSpPr>
          <p:nvPr/>
        </p:nvCxnSpPr>
        <p:spPr>
          <a:xfrm rot="10800000">
            <a:off x="4571994" y="3151025"/>
            <a:ext cx="0" cy="38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0" name="Google Shape;812;p74"/>
          <p:cNvCxnSpPr>
            <a:cxnSpLocks/>
            <a:stCxn id="1048641" idx="0"/>
            <a:endCxn id="1048646" idx="2"/>
          </p:cNvCxnSpPr>
          <p:nvPr/>
        </p:nvCxnSpPr>
        <p:spPr>
          <a:xfrm rot="10800000">
            <a:off x="7145594" y="3151025"/>
            <a:ext cx="0" cy="38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669" name="Rectangle 2"/>
          <p:cNvSpPr>
            <a:spLocks noChangeArrowheads="1"/>
          </p:cNvSpPr>
          <p:nvPr/>
        </p:nvSpPr>
        <p:spPr bwMode="auto">
          <a:xfrm>
            <a:off x="0" y="-147320"/>
            <a:ext cx="182880" cy="294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Google Shape;1125;p85"/>
          <p:cNvSpPr/>
          <p:nvPr/>
        </p:nvSpPr>
        <p:spPr>
          <a:xfrm>
            <a:off x="3973179" y="1344557"/>
            <a:ext cx="423000" cy="42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3" name="Google Shape;1126;p85"/>
          <p:cNvSpPr/>
          <p:nvPr/>
        </p:nvSpPr>
        <p:spPr>
          <a:xfrm>
            <a:off x="4802042" y="1344557"/>
            <a:ext cx="423000" cy="42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4" name="Google Shape;1127;p85"/>
          <p:cNvSpPr/>
          <p:nvPr/>
        </p:nvSpPr>
        <p:spPr>
          <a:xfrm>
            <a:off x="3973179" y="2483257"/>
            <a:ext cx="423000" cy="42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5" name="Google Shape;1128;p85"/>
          <p:cNvSpPr/>
          <p:nvPr/>
        </p:nvSpPr>
        <p:spPr>
          <a:xfrm>
            <a:off x="4802042" y="2483257"/>
            <a:ext cx="423000" cy="42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6" name="Google Shape;1129;p85"/>
          <p:cNvSpPr/>
          <p:nvPr/>
        </p:nvSpPr>
        <p:spPr>
          <a:xfrm>
            <a:off x="3973179" y="3607407"/>
            <a:ext cx="423000" cy="42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7" name="Google Shape;1130;p85"/>
          <p:cNvSpPr/>
          <p:nvPr/>
        </p:nvSpPr>
        <p:spPr>
          <a:xfrm>
            <a:off x="4802042" y="3607407"/>
            <a:ext cx="423000" cy="42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8" name="Google Shape;1131;p85"/>
          <p:cNvSpPr txBox="1">
            <a:spLocks noGrp="1"/>
          </p:cNvSpPr>
          <p:nvPr>
            <p:ph type="title" idx="21"/>
          </p:nvPr>
        </p:nvSpPr>
        <p:spPr>
          <a:xfrm>
            <a:off x="865223" y="342440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Oswald" panose="020B0604020202020204" charset="0"/>
                <a:cs typeface="Times New Roman" panose="02020603050405020304" pitchFamily="18" charset="0"/>
              </a:rPr>
              <a:t>Management Structure:</a:t>
            </a:r>
            <a:r>
              <a:rPr lang="en-US" dirty="0">
                <a:latin typeface="Oswald" panose="020B0604020202020204" charset="0"/>
              </a:rPr>
              <a:t/>
            </a:r>
            <a:br>
              <a:rPr lang="en-US" dirty="0">
                <a:latin typeface="Oswald" panose="020B0604020202020204" charset="0"/>
              </a:rPr>
            </a:br>
            <a:endParaRPr dirty="0">
              <a:latin typeface="Oswald" panose="020B0604020202020204" charset="0"/>
            </a:endParaRPr>
          </a:p>
        </p:txBody>
      </p:sp>
      <p:sp>
        <p:nvSpPr>
          <p:cNvPr id="1048699" name="Google Shape;1132;p85"/>
          <p:cNvSpPr txBox="1">
            <a:spLocks noGrp="1"/>
          </p:cNvSpPr>
          <p:nvPr>
            <p:ph type="ctrTitle"/>
          </p:nvPr>
        </p:nvSpPr>
        <p:spPr>
          <a:xfrm>
            <a:off x="990475" y="1359100"/>
            <a:ext cx="2676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Operations: </a:t>
            </a:r>
            <a:endParaRPr dirty="0"/>
          </a:p>
        </p:txBody>
      </p:sp>
      <p:sp>
        <p:nvSpPr>
          <p:cNvPr id="1048700" name="Google Shape;1133;p85"/>
          <p:cNvSpPr txBox="1">
            <a:spLocks noGrp="1"/>
          </p:cNvSpPr>
          <p:nvPr>
            <p:ph type="subTitle" idx="1"/>
          </p:nvPr>
        </p:nvSpPr>
        <p:spPr>
          <a:xfrm>
            <a:off x="990475" y="1659224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 Ensuring efficiency and customer satisfaction.</a:t>
            </a:r>
            <a:endParaRPr dirty="0"/>
          </a:p>
        </p:txBody>
      </p:sp>
      <p:sp>
        <p:nvSpPr>
          <p:cNvPr id="1048701" name="Google Shape;1134;p85"/>
          <p:cNvSpPr txBox="1">
            <a:spLocks noGrp="1"/>
          </p:cNvSpPr>
          <p:nvPr>
            <p:ph type="ctrTitle" idx="2"/>
          </p:nvPr>
        </p:nvSpPr>
        <p:spPr>
          <a:xfrm>
            <a:off x="990475" y="2483251"/>
            <a:ext cx="2676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Customer Service: </a:t>
            </a:r>
            <a:endParaRPr dirty="0"/>
          </a:p>
        </p:txBody>
      </p:sp>
      <p:sp>
        <p:nvSpPr>
          <p:cNvPr id="1048702" name="Google Shape;1135;p85"/>
          <p:cNvSpPr txBox="1">
            <a:spLocks noGrp="1"/>
          </p:cNvSpPr>
          <p:nvPr>
            <p:ph type="subTitle" idx="3"/>
          </p:nvPr>
        </p:nvSpPr>
        <p:spPr>
          <a:xfrm>
            <a:off x="990475" y="2783375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 Enhancing customer experience.</a:t>
            </a:r>
            <a:endParaRPr dirty="0"/>
          </a:p>
        </p:txBody>
      </p:sp>
      <p:sp>
        <p:nvSpPr>
          <p:cNvPr id="1048703" name="Google Shape;1136;p85"/>
          <p:cNvSpPr txBox="1">
            <a:spLocks noGrp="1"/>
          </p:cNvSpPr>
          <p:nvPr>
            <p:ph type="ctrTitle" idx="4"/>
          </p:nvPr>
        </p:nvSpPr>
        <p:spPr>
          <a:xfrm>
            <a:off x="990475" y="3607403"/>
            <a:ext cx="2676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Finance:</a:t>
            </a:r>
            <a:endParaRPr dirty="0"/>
          </a:p>
        </p:txBody>
      </p:sp>
      <p:sp>
        <p:nvSpPr>
          <p:cNvPr id="1048704" name="Google Shape;1137;p85"/>
          <p:cNvSpPr txBox="1">
            <a:spLocks noGrp="1"/>
          </p:cNvSpPr>
          <p:nvPr>
            <p:ph type="subTitle" idx="5"/>
          </p:nvPr>
        </p:nvSpPr>
        <p:spPr>
          <a:xfrm>
            <a:off x="990475" y="3907527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Budgeting and financial planning.</a:t>
            </a:r>
            <a:endParaRPr dirty="0"/>
          </a:p>
        </p:txBody>
      </p:sp>
      <p:sp>
        <p:nvSpPr>
          <p:cNvPr id="1048705" name="Google Shape;1138;p85"/>
          <p:cNvSpPr txBox="1">
            <a:spLocks noGrp="1"/>
          </p:cNvSpPr>
          <p:nvPr>
            <p:ph type="ctrTitle" idx="6"/>
          </p:nvPr>
        </p:nvSpPr>
        <p:spPr>
          <a:xfrm>
            <a:off x="5531450" y="1359100"/>
            <a:ext cx="2676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Sales &amp; Marketing: </a:t>
            </a:r>
            <a:endParaRPr dirty="0"/>
          </a:p>
        </p:txBody>
      </p:sp>
      <p:sp>
        <p:nvSpPr>
          <p:cNvPr id="1048706" name="Google Shape;1139;p85"/>
          <p:cNvSpPr txBox="1">
            <a:spLocks noGrp="1"/>
          </p:cNvSpPr>
          <p:nvPr>
            <p:ph type="subTitle" idx="7"/>
          </p:nvPr>
        </p:nvSpPr>
        <p:spPr>
          <a:xfrm>
            <a:off x="5531450" y="1659224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Attracting </a:t>
            </a:r>
            <a:r>
              <a:rPr lang="en-US" dirty="0"/>
              <a:t>and retaining customers.</a:t>
            </a:r>
            <a:endParaRPr dirty="0"/>
          </a:p>
        </p:txBody>
      </p:sp>
      <p:sp>
        <p:nvSpPr>
          <p:cNvPr id="1048707" name="Google Shape;1140;p85"/>
          <p:cNvSpPr txBox="1">
            <a:spLocks noGrp="1"/>
          </p:cNvSpPr>
          <p:nvPr>
            <p:ph type="ctrTitle" idx="8"/>
          </p:nvPr>
        </p:nvSpPr>
        <p:spPr>
          <a:xfrm>
            <a:off x="5531450" y="2483251"/>
            <a:ext cx="300295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Supply Chain Management:</a:t>
            </a:r>
            <a:endParaRPr dirty="0"/>
          </a:p>
        </p:txBody>
      </p:sp>
      <p:sp>
        <p:nvSpPr>
          <p:cNvPr id="1048708" name="Google Shape;1141;p85"/>
          <p:cNvSpPr txBox="1">
            <a:spLocks noGrp="1"/>
          </p:cNvSpPr>
          <p:nvPr>
            <p:ph type="subTitle" idx="9"/>
          </p:nvPr>
        </p:nvSpPr>
        <p:spPr>
          <a:xfrm>
            <a:off x="5531450" y="2783375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Seamless sourcing and logistics.</a:t>
            </a:r>
            <a:endParaRPr dirty="0"/>
          </a:p>
        </p:txBody>
      </p:sp>
      <p:sp>
        <p:nvSpPr>
          <p:cNvPr id="1048709" name="Google Shape;1142;p85"/>
          <p:cNvSpPr txBox="1">
            <a:spLocks noGrp="1"/>
          </p:cNvSpPr>
          <p:nvPr>
            <p:ph type="ctrTitle" idx="13"/>
          </p:nvPr>
        </p:nvSpPr>
        <p:spPr>
          <a:xfrm>
            <a:off x="5531450" y="3607403"/>
            <a:ext cx="2676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IT Department: </a:t>
            </a:r>
            <a:endParaRPr dirty="0"/>
          </a:p>
        </p:txBody>
      </p:sp>
      <p:sp>
        <p:nvSpPr>
          <p:cNvPr id="1048710" name="Google Shape;1143;p85"/>
          <p:cNvSpPr txBox="1">
            <a:spLocks noGrp="1"/>
          </p:cNvSpPr>
          <p:nvPr>
            <p:ph type="subTitle" idx="14"/>
          </p:nvPr>
        </p:nvSpPr>
        <p:spPr>
          <a:xfrm>
            <a:off x="5531450" y="3907527"/>
            <a:ext cx="26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Optimizing technological infrastructure.</a:t>
            </a:r>
            <a:endParaRPr dirty="0"/>
          </a:p>
        </p:txBody>
      </p:sp>
      <p:sp>
        <p:nvSpPr>
          <p:cNvPr id="1048711" name="Google Shape;1144;p85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12" name="Google Shape;1145;p85"/>
          <p:cNvSpPr/>
          <p:nvPr/>
        </p:nvSpPr>
        <p:spPr>
          <a:xfrm flipV="1">
            <a:off x="4054050" y="620545"/>
            <a:ext cx="4735357" cy="457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13" name="Google Shape;1146;p85"/>
          <p:cNvSpPr txBox="1">
            <a:spLocks noGrp="1"/>
          </p:cNvSpPr>
          <p:nvPr>
            <p:ph type="title" idx="15"/>
          </p:nvPr>
        </p:nvSpPr>
        <p:spPr>
          <a:xfrm>
            <a:off x="3892185" y="1284250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</a:p>
        </p:txBody>
      </p:sp>
      <p:sp>
        <p:nvSpPr>
          <p:cNvPr id="1048714" name="Google Shape;1147;p85"/>
          <p:cNvSpPr txBox="1">
            <a:spLocks noGrp="1"/>
          </p:cNvSpPr>
          <p:nvPr>
            <p:ph type="title" idx="16"/>
          </p:nvPr>
        </p:nvSpPr>
        <p:spPr>
          <a:xfrm>
            <a:off x="3892185" y="2415713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  <p:sp>
        <p:nvSpPr>
          <p:cNvPr id="1048715" name="Google Shape;1148;p85"/>
          <p:cNvSpPr txBox="1">
            <a:spLocks noGrp="1"/>
          </p:cNvSpPr>
          <p:nvPr>
            <p:ph type="title" idx="17"/>
          </p:nvPr>
        </p:nvSpPr>
        <p:spPr>
          <a:xfrm>
            <a:off x="3892185" y="3547175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</a:p>
        </p:txBody>
      </p:sp>
      <p:sp>
        <p:nvSpPr>
          <p:cNvPr id="1048716" name="Google Shape;1149;p85"/>
          <p:cNvSpPr txBox="1">
            <a:spLocks noGrp="1"/>
          </p:cNvSpPr>
          <p:nvPr>
            <p:ph type="title" idx="18"/>
          </p:nvPr>
        </p:nvSpPr>
        <p:spPr>
          <a:xfrm>
            <a:off x="4721060" y="1284250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</a:p>
        </p:txBody>
      </p:sp>
      <p:sp>
        <p:nvSpPr>
          <p:cNvPr id="1048717" name="Google Shape;1150;p85"/>
          <p:cNvSpPr txBox="1">
            <a:spLocks noGrp="1"/>
          </p:cNvSpPr>
          <p:nvPr>
            <p:ph type="title" idx="19"/>
          </p:nvPr>
        </p:nvSpPr>
        <p:spPr>
          <a:xfrm>
            <a:off x="4721060" y="2415713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</a:p>
        </p:txBody>
      </p:sp>
      <p:sp>
        <p:nvSpPr>
          <p:cNvPr id="1048718" name="Google Shape;1151;p85"/>
          <p:cNvSpPr txBox="1">
            <a:spLocks noGrp="1"/>
          </p:cNvSpPr>
          <p:nvPr>
            <p:ph type="title" idx="20"/>
          </p:nvPr>
        </p:nvSpPr>
        <p:spPr>
          <a:xfrm>
            <a:off x="4721060" y="3547175"/>
            <a:ext cx="58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</a:p>
        </p:txBody>
      </p:sp>
      <p:cxnSp>
        <p:nvCxnSpPr>
          <p:cNvPr id="3145731" name="Google Shape;1152;p85"/>
          <p:cNvCxnSpPr>
            <a:cxnSpLocks/>
            <a:stCxn id="1048692" idx="6"/>
            <a:endCxn id="1048693" idx="2"/>
          </p:cNvCxnSpPr>
          <p:nvPr/>
        </p:nvCxnSpPr>
        <p:spPr>
          <a:xfrm>
            <a:off x="4396179" y="1556057"/>
            <a:ext cx="4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2" name="Google Shape;1153;p85"/>
          <p:cNvCxnSpPr>
            <a:cxnSpLocks/>
            <a:stCxn id="1048694" idx="6"/>
            <a:endCxn id="1048695" idx="2"/>
          </p:cNvCxnSpPr>
          <p:nvPr/>
        </p:nvCxnSpPr>
        <p:spPr>
          <a:xfrm>
            <a:off x="4396179" y="2694757"/>
            <a:ext cx="4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3" name="Google Shape;1154;p85"/>
          <p:cNvCxnSpPr>
            <a:cxnSpLocks/>
            <a:stCxn id="1048693" idx="4"/>
            <a:endCxn id="1048695" idx="0"/>
          </p:cNvCxnSpPr>
          <p:nvPr/>
        </p:nvCxnSpPr>
        <p:spPr>
          <a:xfrm>
            <a:off x="5013542" y="1767557"/>
            <a:ext cx="0" cy="7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4" name="Google Shape;1155;p85"/>
          <p:cNvCxnSpPr>
            <a:cxnSpLocks/>
            <a:stCxn id="1048696" idx="6"/>
            <a:endCxn id="1048697" idx="2"/>
          </p:cNvCxnSpPr>
          <p:nvPr/>
        </p:nvCxnSpPr>
        <p:spPr>
          <a:xfrm>
            <a:off x="4396179" y="3818907"/>
            <a:ext cx="4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5" name="Google Shape;1156;p85"/>
          <p:cNvCxnSpPr>
            <a:cxnSpLocks/>
            <a:stCxn id="1048694" idx="4"/>
            <a:endCxn id="1048696" idx="0"/>
          </p:cNvCxnSpPr>
          <p:nvPr/>
        </p:nvCxnSpPr>
        <p:spPr>
          <a:xfrm>
            <a:off x="4184679" y="2906257"/>
            <a:ext cx="0" cy="701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Google Shape;1285;p91"/>
          <p:cNvSpPr txBox="1">
            <a:spLocks noGrp="1"/>
          </p:cNvSpPr>
          <p:nvPr>
            <p:ph type="ctrTitle" idx="2"/>
          </p:nvPr>
        </p:nvSpPr>
        <p:spPr>
          <a:xfrm>
            <a:off x="1561613" y="1978484"/>
            <a:ext cx="39957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Sourcing: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048730" name="Google Shape;1286;p91"/>
          <p:cNvSpPr txBox="1">
            <a:spLocks noGrp="1"/>
          </p:cNvSpPr>
          <p:nvPr>
            <p:ph type="subTitle" idx="1"/>
          </p:nvPr>
        </p:nvSpPr>
        <p:spPr>
          <a:xfrm>
            <a:off x="1097716" y="2016051"/>
            <a:ext cx="4800164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Clr>
                <a:schemeClr val="dk1"/>
              </a:buClr>
              <a:buSzPts val="1400"/>
              <a:buChar char="●"/>
            </a:pPr>
            <a:r>
              <a:rPr lang="en-US" sz="1600" b="1" dirty="0">
                <a:solidFill>
                  <a:schemeClr val="dk1"/>
                </a:solidFill>
              </a:rPr>
              <a:t>Wholesale: </a:t>
            </a:r>
            <a:r>
              <a:rPr lang="en-US" sz="1600" dirty="0">
                <a:solidFill>
                  <a:schemeClr val="dk1"/>
                </a:solidFill>
              </a:rPr>
              <a:t>Metro Mart sources products through wholesale channels, ensuring a diverse inventory and competitive pricing</a:t>
            </a:r>
            <a:r>
              <a:rPr lang="en-US" sz="1600" dirty="0" smtClean="0">
                <a:solidFill>
                  <a:schemeClr val="dk1"/>
                </a:solidFill>
              </a:rPr>
              <a:t>.</a:t>
            </a:r>
          </a:p>
          <a:p>
            <a:pPr lvl="0" indent="-317500">
              <a:buClr>
                <a:schemeClr val="dk1"/>
              </a:buClr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048731" name="Google Shape;1287;p91"/>
          <p:cNvSpPr txBox="1">
            <a:spLocks noGrp="1"/>
          </p:cNvSpPr>
          <p:nvPr>
            <p:ph type="ctrTitle" idx="3"/>
          </p:nvPr>
        </p:nvSpPr>
        <p:spPr>
          <a:xfrm>
            <a:off x="1561613" y="3275774"/>
            <a:ext cx="39957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2800" dirty="0"/>
              <a:t>Marketing Management:</a:t>
            </a:r>
            <a:endParaRPr sz="2800" dirty="0"/>
          </a:p>
        </p:txBody>
      </p:sp>
      <p:sp>
        <p:nvSpPr>
          <p:cNvPr id="1048732" name="Google Shape;1288;p91"/>
          <p:cNvSpPr txBox="1">
            <a:spLocks noGrp="1"/>
          </p:cNvSpPr>
          <p:nvPr>
            <p:ph type="subTitle" idx="4"/>
          </p:nvPr>
        </p:nvSpPr>
        <p:spPr>
          <a:xfrm>
            <a:off x="1104651" y="3596859"/>
            <a:ext cx="4372605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Clr>
                <a:schemeClr val="dk1"/>
              </a:buClr>
              <a:buSzPts val="1400"/>
              <a:buChar char="●"/>
            </a:pPr>
            <a:r>
              <a:rPr lang="en-US" sz="1600" b="1" dirty="0"/>
              <a:t>Customer-Oriented Approach: </a:t>
            </a:r>
            <a:r>
              <a:rPr lang="en-US" sz="1600" dirty="0"/>
              <a:t>Metro Mart adopts a customer-centric strategy focused on understanding and fulfilling the specific needs and preferences of its customer base.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048733" name="Google Shape;1289;p91"/>
          <p:cNvSpPr txBox="1">
            <a:spLocks noGrp="1"/>
          </p:cNvSpPr>
          <p:nvPr>
            <p:ph type="title"/>
          </p:nvPr>
        </p:nvSpPr>
        <p:spPr>
          <a:xfrm>
            <a:off x="990475" y="319994"/>
            <a:ext cx="5312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Product Sourcing &amp; Marketing Management </a:t>
            </a:r>
            <a:r>
              <a:rPr lang="en-US" sz="2800" dirty="0" smtClean="0"/>
              <a:t>Orientation: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048734" name="Google Shape;1290;p91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5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256" y="892694"/>
            <a:ext cx="3557016" cy="37238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6" name="Google Shape;1387;p99"/>
          <p:cNvCxnSpPr>
            <a:cxnSpLocks/>
          </p:cNvCxnSpPr>
          <p:nvPr/>
        </p:nvCxnSpPr>
        <p:spPr>
          <a:xfrm rot="10800000">
            <a:off x="2222126" y="1483456"/>
            <a:ext cx="1708454" cy="24093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40" name="Google Shape;1390;p99"/>
          <p:cNvSpPr/>
          <p:nvPr/>
        </p:nvSpPr>
        <p:spPr>
          <a:xfrm>
            <a:off x="783087" y="1392697"/>
            <a:ext cx="1944600" cy="1944600"/>
          </a:xfrm>
          <a:prstGeom prst="arc">
            <a:avLst>
              <a:gd name="adj1" fmla="val 16200000"/>
              <a:gd name="adj2" fmla="val 5540203"/>
            </a:avLst>
          </a:prstGeom>
          <a:noFill/>
          <a:ln w="2286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41" name="Google Shape;1391;p99"/>
          <p:cNvSpPr/>
          <p:nvPr/>
        </p:nvSpPr>
        <p:spPr>
          <a:xfrm>
            <a:off x="747492" y="1380859"/>
            <a:ext cx="1944600" cy="1944600"/>
          </a:xfrm>
          <a:prstGeom prst="arc">
            <a:avLst>
              <a:gd name="adj1" fmla="val 5429590"/>
              <a:gd name="adj2" fmla="val 16399103"/>
            </a:avLst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42" name="Google Shape;1392;p99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Target Market:</a:t>
            </a:r>
            <a:endParaRPr sz="3200" dirty="0"/>
          </a:p>
        </p:txBody>
      </p:sp>
      <p:sp>
        <p:nvSpPr>
          <p:cNvPr id="1048743" name="Google Shape;1393;p99"/>
          <p:cNvSpPr/>
          <p:nvPr/>
        </p:nvSpPr>
        <p:spPr>
          <a:xfrm>
            <a:off x="242187" y="460727"/>
            <a:ext cx="540900" cy="540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44" name="Google Shape;1394;p99"/>
          <p:cNvSpPr/>
          <p:nvPr/>
        </p:nvSpPr>
        <p:spPr>
          <a:xfrm>
            <a:off x="3591386" y="731177"/>
            <a:ext cx="5142900" cy="7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45" name="Google Shape;1395;p99"/>
          <p:cNvSpPr/>
          <p:nvPr/>
        </p:nvSpPr>
        <p:spPr>
          <a:xfrm>
            <a:off x="747370" y="1404440"/>
            <a:ext cx="1944722" cy="1944695"/>
          </a:xfrm>
          <a:custGeom>
            <a:avLst/>
            <a:gdLst/>
            <a:ahLst/>
            <a:cxnLst/>
            <a:rect l="l" t="t" r="r" b="b"/>
            <a:pathLst>
              <a:path w="71675" h="71674" fill="none" extrusionOk="0">
                <a:moveTo>
                  <a:pt x="71674" y="35827"/>
                </a:moveTo>
                <a:cubicBezTo>
                  <a:pt x="71674" y="55620"/>
                  <a:pt x="55621" y="71674"/>
                  <a:pt x="35828" y="71674"/>
                </a:cubicBezTo>
                <a:cubicBezTo>
                  <a:pt x="16034" y="71674"/>
                  <a:pt x="1" y="55620"/>
                  <a:pt x="1" y="35827"/>
                </a:cubicBezTo>
                <a:cubicBezTo>
                  <a:pt x="1" y="16054"/>
                  <a:pt x="16034" y="0"/>
                  <a:pt x="35828" y="0"/>
                </a:cubicBezTo>
                <a:cubicBezTo>
                  <a:pt x="55621" y="0"/>
                  <a:pt x="71674" y="16054"/>
                  <a:pt x="71674" y="35827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46" name="Google Shape;1396;p99"/>
          <p:cNvSpPr txBox="1"/>
          <p:nvPr/>
        </p:nvSpPr>
        <p:spPr>
          <a:xfrm>
            <a:off x="6029875" y="2236293"/>
            <a:ext cx="240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48747" name="Google Shape;1397;p99"/>
          <p:cNvSpPr txBox="1"/>
          <p:nvPr/>
        </p:nvSpPr>
        <p:spPr>
          <a:xfrm>
            <a:off x="5815080" y="3000601"/>
            <a:ext cx="2456320" cy="75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Seeking quality and </a:t>
            </a:r>
            <a:r>
              <a:rPr lang="en-US" dirty="0" smtClean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convenience.</a:t>
            </a:r>
            <a:endParaRPr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48748" name="Google Shape;1398;p99"/>
          <p:cNvSpPr txBox="1"/>
          <p:nvPr/>
        </p:nvSpPr>
        <p:spPr>
          <a:xfrm>
            <a:off x="5792539" y="3867663"/>
            <a:ext cx="3281729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Young professionals and </a:t>
            </a:r>
            <a:r>
              <a:rPr lang="en-US" sz="18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students:</a:t>
            </a:r>
            <a:endParaRPr sz="18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8749" name="Google Shape;1388;p99"/>
          <p:cNvSpPr txBox="1"/>
          <p:nvPr/>
        </p:nvSpPr>
        <p:spPr>
          <a:xfrm>
            <a:off x="3693190" y="1524611"/>
            <a:ext cx="11874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dirty="0" smtClean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88%</a:t>
            </a:r>
            <a:endParaRPr sz="2200" dirty="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48750" name="Google Shape;1399;p99"/>
          <p:cNvSpPr txBox="1"/>
          <p:nvPr/>
        </p:nvSpPr>
        <p:spPr>
          <a:xfrm>
            <a:off x="3652251" y="2572501"/>
            <a:ext cx="11874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8</a:t>
            </a:r>
            <a:r>
              <a:rPr lang="en" sz="2200" dirty="0" smtClean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</a:t>
            </a:r>
            <a:r>
              <a:rPr lang="en" sz="2200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%</a:t>
            </a:r>
            <a:endParaRPr sz="2200" dirty="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48751" name="Google Shape;1400;p99"/>
          <p:cNvSpPr txBox="1"/>
          <p:nvPr/>
        </p:nvSpPr>
        <p:spPr>
          <a:xfrm>
            <a:off x="4245726" y="3836998"/>
            <a:ext cx="11874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dirty="0" smtClean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97%</a:t>
            </a:r>
            <a:endParaRPr sz="2200" dirty="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3145737" name="Google Shape;1401;p99"/>
          <p:cNvCxnSpPr>
            <a:cxnSpLocks/>
          </p:cNvCxnSpPr>
          <p:nvPr/>
        </p:nvCxnSpPr>
        <p:spPr>
          <a:xfrm rot="10800000">
            <a:off x="2763282" y="1965451"/>
            <a:ext cx="1095000" cy="821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8" name="Google Shape;1402;p99"/>
          <p:cNvCxnSpPr>
            <a:cxnSpLocks/>
          </p:cNvCxnSpPr>
          <p:nvPr/>
        </p:nvCxnSpPr>
        <p:spPr>
          <a:xfrm rot="10800000">
            <a:off x="2280397" y="3235710"/>
            <a:ext cx="2182746" cy="79723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52" name="Google Shape;1403;p99"/>
          <p:cNvSpPr/>
          <p:nvPr/>
        </p:nvSpPr>
        <p:spPr>
          <a:xfrm>
            <a:off x="1398863" y="2060739"/>
            <a:ext cx="665700" cy="6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1404;p99"/>
          <p:cNvGrpSpPr/>
          <p:nvPr/>
        </p:nvGrpSpPr>
        <p:grpSpPr>
          <a:xfrm>
            <a:off x="1533387" y="2161203"/>
            <a:ext cx="444000" cy="443850"/>
            <a:chOff x="6683600" y="3088425"/>
            <a:chExt cx="444000" cy="443850"/>
          </a:xfrm>
        </p:grpSpPr>
        <p:sp>
          <p:nvSpPr>
            <p:cNvPr id="1048753" name="Google Shape;1405;p99"/>
            <p:cNvSpPr/>
            <p:nvPr/>
          </p:nvSpPr>
          <p:spPr>
            <a:xfrm>
              <a:off x="6853625" y="3088425"/>
              <a:ext cx="104025" cy="104075"/>
            </a:xfrm>
            <a:custGeom>
              <a:avLst/>
              <a:gdLst/>
              <a:ahLst/>
              <a:cxnLst/>
              <a:rect l="l" t="t" r="r" b="b"/>
              <a:pathLst>
                <a:path w="4161" h="4163" extrusionOk="0">
                  <a:moveTo>
                    <a:pt x="2081" y="1"/>
                  </a:moveTo>
                  <a:cubicBezTo>
                    <a:pt x="933" y="1"/>
                    <a:pt x="0" y="934"/>
                    <a:pt x="0" y="2081"/>
                  </a:cubicBezTo>
                  <a:cubicBezTo>
                    <a:pt x="0" y="3229"/>
                    <a:pt x="934" y="4162"/>
                    <a:pt x="2081" y="4162"/>
                  </a:cubicBezTo>
                  <a:cubicBezTo>
                    <a:pt x="3229" y="4162"/>
                    <a:pt x="4161" y="3229"/>
                    <a:pt x="4161" y="2081"/>
                  </a:cubicBezTo>
                  <a:cubicBezTo>
                    <a:pt x="4161" y="934"/>
                    <a:pt x="3229" y="1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4" name="Google Shape;1406;p99"/>
            <p:cNvSpPr/>
            <p:nvPr/>
          </p:nvSpPr>
          <p:spPr>
            <a:xfrm>
              <a:off x="6722725" y="3324250"/>
              <a:ext cx="104025" cy="104025"/>
            </a:xfrm>
            <a:custGeom>
              <a:avLst/>
              <a:gdLst/>
              <a:ahLst/>
              <a:cxnLst/>
              <a:rect l="l" t="t" r="r" b="b"/>
              <a:pathLst>
                <a:path w="4161" h="4161" extrusionOk="0">
                  <a:moveTo>
                    <a:pt x="2080" y="0"/>
                  </a:moveTo>
                  <a:cubicBezTo>
                    <a:pt x="933" y="0"/>
                    <a:pt x="0" y="933"/>
                    <a:pt x="0" y="2081"/>
                  </a:cubicBezTo>
                  <a:cubicBezTo>
                    <a:pt x="0" y="3229"/>
                    <a:pt x="933" y="4161"/>
                    <a:pt x="2080" y="4161"/>
                  </a:cubicBezTo>
                  <a:cubicBezTo>
                    <a:pt x="3228" y="4161"/>
                    <a:pt x="4161" y="3227"/>
                    <a:pt x="4161" y="2081"/>
                  </a:cubicBezTo>
                  <a:cubicBezTo>
                    <a:pt x="4161" y="933"/>
                    <a:pt x="3228" y="0"/>
                    <a:pt x="2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5" name="Google Shape;1407;p99"/>
            <p:cNvSpPr/>
            <p:nvPr/>
          </p:nvSpPr>
          <p:spPr>
            <a:xfrm>
              <a:off x="6984550" y="3324250"/>
              <a:ext cx="104050" cy="104025"/>
            </a:xfrm>
            <a:custGeom>
              <a:avLst/>
              <a:gdLst/>
              <a:ahLst/>
              <a:cxnLst/>
              <a:rect l="l" t="t" r="r" b="b"/>
              <a:pathLst>
                <a:path w="4162" h="4161" extrusionOk="0">
                  <a:moveTo>
                    <a:pt x="2081" y="0"/>
                  </a:moveTo>
                  <a:cubicBezTo>
                    <a:pt x="933" y="0"/>
                    <a:pt x="1" y="933"/>
                    <a:pt x="1" y="2081"/>
                  </a:cubicBezTo>
                  <a:cubicBezTo>
                    <a:pt x="1" y="3229"/>
                    <a:pt x="933" y="4161"/>
                    <a:pt x="2081" y="4161"/>
                  </a:cubicBezTo>
                  <a:cubicBezTo>
                    <a:pt x="3228" y="4161"/>
                    <a:pt x="4161" y="3227"/>
                    <a:pt x="4161" y="2081"/>
                  </a:cubicBezTo>
                  <a:cubicBezTo>
                    <a:pt x="4161" y="933"/>
                    <a:pt x="3229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6" name="Google Shape;1408;p99"/>
            <p:cNvSpPr/>
            <p:nvPr/>
          </p:nvSpPr>
          <p:spPr>
            <a:xfrm>
              <a:off x="6683600" y="3193375"/>
              <a:ext cx="444000" cy="338900"/>
            </a:xfrm>
            <a:custGeom>
              <a:avLst/>
              <a:gdLst/>
              <a:ahLst/>
              <a:cxnLst/>
              <a:rect l="l" t="t" r="r" b="b"/>
              <a:pathLst>
                <a:path w="17760" h="13556" extrusionOk="0">
                  <a:moveTo>
                    <a:pt x="8360" y="1"/>
                  </a:moveTo>
                  <a:cubicBezTo>
                    <a:pt x="6597" y="255"/>
                    <a:pt x="5239" y="1774"/>
                    <a:pt x="5239" y="3606"/>
                  </a:cubicBezTo>
                  <a:lnTo>
                    <a:pt x="5239" y="4125"/>
                  </a:lnTo>
                  <a:lnTo>
                    <a:pt x="8360" y="4125"/>
                  </a:lnTo>
                  <a:lnTo>
                    <a:pt x="8360" y="6364"/>
                  </a:lnTo>
                  <a:cubicBezTo>
                    <a:pt x="7754" y="6578"/>
                    <a:pt x="7319" y="7157"/>
                    <a:pt x="7319" y="7835"/>
                  </a:cubicBezTo>
                  <a:cubicBezTo>
                    <a:pt x="7319" y="7932"/>
                    <a:pt x="7328" y="8025"/>
                    <a:pt x="7345" y="8116"/>
                  </a:cubicBezTo>
                  <a:lnTo>
                    <a:pt x="4784" y="9578"/>
                  </a:lnTo>
                  <a:cubicBezTo>
                    <a:pt x="4425" y="9458"/>
                    <a:pt x="4041" y="9393"/>
                    <a:pt x="3642" y="9393"/>
                  </a:cubicBezTo>
                  <a:cubicBezTo>
                    <a:pt x="1634" y="9393"/>
                    <a:pt x="0" y="11027"/>
                    <a:pt x="0" y="13035"/>
                  </a:cubicBezTo>
                  <a:lnTo>
                    <a:pt x="0" y="13555"/>
                  </a:lnTo>
                  <a:lnTo>
                    <a:pt x="7283" y="13555"/>
                  </a:lnTo>
                  <a:lnTo>
                    <a:pt x="7283" y="13035"/>
                  </a:lnTo>
                  <a:cubicBezTo>
                    <a:pt x="7283" y="11865"/>
                    <a:pt x="6728" y="10824"/>
                    <a:pt x="5869" y="10157"/>
                  </a:cubicBezTo>
                  <a:lnTo>
                    <a:pt x="7864" y="9018"/>
                  </a:lnTo>
                  <a:cubicBezTo>
                    <a:pt x="8138" y="9251"/>
                    <a:pt x="8493" y="9393"/>
                    <a:pt x="8880" y="9393"/>
                  </a:cubicBezTo>
                  <a:cubicBezTo>
                    <a:pt x="9268" y="9393"/>
                    <a:pt x="9620" y="9251"/>
                    <a:pt x="9895" y="9018"/>
                  </a:cubicBezTo>
                  <a:lnTo>
                    <a:pt x="11890" y="10157"/>
                  </a:lnTo>
                  <a:cubicBezTo>
                    <a:pt x="11030" y="10824"/>
                    <a:pt x="10476" y="11866"/>
                    <a:pt x="10476" y="13035"/>
                  </a:cubicBezTo>
                  <a:lnTo>
                    <a:pt x="10476" y="13555"/>
                  </a:lnTo>
                  <a:lnTo>
                    <a:pt x="17759" y="13555"/>
                  </a:lnTo>
                  <a:lnTo>
                    <a:pt x="17759" y="13035"/>
                  </a:lnTo>
                  <a:cubicBezTo>
                    <a:pt x="17759" y="11031"/>
                    <a:pt x="16126" y="9396"/>
                    <a:pt x="14119" y="9396"/>
                  </a:cubicBezTo>
                  <a:cubicBezTo>
                    <a:pt x="13720" y="9396"/>
                    <a:pt x="13336" y="9461"/>
                    <a:pt x="12976" y="9581"/>
                  </a:cubicBezTo>
                  <a:lnTo>
                    <a:pt x="10417" y="8120"/>
                  </a:lnTo>
                  <a:cubicBezTo>
                    <a:pt x="10432" y="8027"/>
                    <a:pt x="10443" y="7934"/>
                    <a:pt x="10443" y="7837"/>
                  </a:cubicBezTo>
                  <a:cubicBezTo>
                    <a:pt x="10443" y="7159"/>
                    <a:pt x="10008" y="6582"/>
                    <a:pt x="9401" y="6367"/>
                  </a:cubicBezTo>
                  <a:lnTo>
                    <a:pt x="9401" y="4128"/>
                  </a:lnTo>
                  <a:lnTo>
                    <a:pt x="12523" y="4128"/>
                  </a:lnTo>
                  <a:lnTo>
                    <a:pt x="12523" y="3606"/>
                  </a:lnTo>
                  <a:cubicBezTo>
                    <a:pt x="12523" y="1774"/>
                    <a:pt x="11163" y="255"/>
                    <a:pt x="9401" y="1"/>
                  </a:cubicBezTo>
                  <a:lnTo>
                    <a:pt x="9401" y="2045"/>
                  </a:lnTo>
                  <a:lnTo>
                    <a:pt x="8360" y="2045"/>
                  </a:lnTo>
                  <a:lnTo>
                    <a:pt x="8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757" name="Google Shape;1409;p99"/>
          <p:cNvSpPr txBox="1"/>
          <p:nvPr/>
        </p:nvSpPr>
        <p:spPr>
          <a:xfrm>
            <a:off x="5815080" y="4285038"/>
            <a:ext cx="240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 smtClean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Emphasizing </a:t>
            </a:r>
            <a:r>
              <a:rPr lang="en-US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affordability and </a:t>
            </a:r>
            <a:r>
              <a:rPr lang="en-US" dirty="0" smtClean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trendiness.</a:t>
            </a:r>
            <a:endParaRPr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48758" name="Google Shape;1410;p99"/>
          <p:cNvSpPr txBox="1"/>
          <p:nvPr/>
        </p:nvSpPr>
        <p:spPr>
          <a:xfrm>
            <a:off x="5815080" y="2638449"/>
            <a:ext cx="34051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Urban middle to upper-middle-class families:</a:t>
            </a:r>
            <a:endParaRPr sz="18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8759" name="Google Shape;1411;p99"/>
          <p:cNvSpPr txBox="1"/>
          <p:nvPr/>
        </p:nvSpPr>
        <p:spPr>
          <a:xfrm>
            <a:off x="5916948" y="1457037"/>
            <a:ext cx="2621873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B2C Model:</a:t>
            </a:r>
            <a:endParaRPr sz="18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145739" name="Google Shape;1412;p99"/>
          <p:cNvCxnSpPr>
            <a:cxnSpLocks/>
            <a:endCxn id="1048759" idx="1"/>
          </p:cNvCxnSpPr>
          <p:nvPr/>
        </p:nvCxnSpPr>
        <p:spPr>
          <a:xfrm flipV="1">
            <a:off x="4633620" y="1671087"/>
            <a:ext cx="1283328" cy="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40" name="Google Shape;1413;p99"/>
          <p:cNvCxnSpPr>
            <a:cxnSpLocks/>
          </p:cNvCxnSpPr>
          <p:nvPr/>
        </p:nvCxnSpPr>
        <p:spPr>
          <a:xfrm flipV="1">
            <a:off x="4633620" y="2753825"/>
            <a:ext cx="1294149" cy="43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41" name="Google Shape;1414;p99"/>
          <p:cNvCxnSpPr>
            <a:cxnSpLocks/>
          </p:cNvCxnSpPr>
          <p:nvPr/>
        </p:nvCxnSpPr>
        <p:spPr>
          <a:xfrm>
            <a:off x="5191215" y="4051048"/>
            <a:ext cx="623865" cy="927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60" name="TextBox 7"/>
          <p:cNvSpPr txBox="1"/>
          <p:nvPr/>
        </p:nvSpPr>
        <p:spPr>
          <a:xfrm>
            <a:off x="6056067" y="1799129"/>
            <a:ext cx="2626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Directly serving individual </a:t>
            </a:r>
            <a:r>
              <a:rPr lang="en-US" dirty="0" smtClean="0">
                <a:solidFill>
                  <a:schemeClr val="tx1"/>
                </a:solidFill>
              </a:rPr>
              <a:t>consumers.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3"/>
          <p:cNvPicPr>
            <a:picLocks noChangeAspect="1"/>
          </p:cNvPicPr>
          <p:nvPr/>
        </p:nvPicPr>
        <p:blipFill rotWithShape="1">
          <a:blip r:embed="rId2"/>
          <a:srcRect t="14612" b="5753"/>
          <a:stretch>
            <a:fillRect/>
          </a:stretch>
        </p:blipFill>
        <p:spPr>
          <a:xfrm>
            <a:off x="0" y="1147698"/>
            <a:ext cx="9144000" cy="3995802"/>
          </a:xfrm>
          <a:prstGeom prst="rect">
            <a:avLst/>
          </a:prstGeom>
        </p:spPr>
      </p:pic>
      <p:sp>
        <p:nvSpPr>
          <p:cNvPr id="1048763" name="TextBox 4"/>
          <p:cNvSpPr txBox="1"/>
          <p:nvPr/>
        </p:nvSpPr>
        <p:spPr>
          <a:xfrm>
            <a:off x="1071308" y="462892"/>
            <a:ext cx="7540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Oswald" panose="020B0604020202020204" charset="0"/>
              </a:rPr>
              <a:t>Current Business Portfolio - BCG </a:t>
            </a:r>
            <a:r>
              <a:rPr lang="en-US" sz="3200" b="1" dirty="0" smtClean="0">
                <a:solidFill>
                  <a:schemeClr val="bg2">
                    <a:lumMod val="75000"/>
                  </a:schemeClr>
                </a:solidFill>
                <a:latin typeface="Oswald" panose="020B0604020202020204" charset="0"/>
              </a:rPr>
              <a:t>Matrix</a:t>
            </a: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1048764" name="Rectangle 9"/>
          <p:cNvSpPr/>
          <p:nvPr/>
        </p:nvSpPr>
        <p:spPr>
          <a:xfrm>
            <a:off x="1983168" y="2991710"/>
            <a:ext cx="2831277" cy="294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Fresh produce and dairy products</a:t>
            </a:r>
          </a:p>
        </p:txBody>
      </p:sp>
      <p:sp>
        <p:nvSpPr>
          <p:cNvPr id="1048765" name="TextBox 10"/>
          <p:cNvSpPr txBox="1"/>
          <p:nvPr/>
        </p:nvSpPr>
        <p:spPr>
          <a:xfrm>
            <a:off x="5516880" y="2991709"/>
            <a:ext cx="174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Packaged foods</a:t>
            </a:r>
          </a:p>
        </p:txBody>
      </p:sp>
      <p:sp>
        <p:nvSpPr>
          <p:cNvPr id="1048766" name="TextBox 11"/>
          <p:cNvSpPr txBox="1"/>
          <p:nvPr/>
        </p:nvSpPr>
        <p:spPr>
          <a:xfrm>
            <a:off x="2797387" y="4443306"/>
            <a:ext cx="1483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Electronics</a:t>
            </a:r>
          </a:p>
        </p:txBody>
      </p:sp>
      <p:sp>
        <p:nvSpPr>
          <p:cNvPr id="1048767" name="TextBox 12"/>
          <p:cNvSpPr txBox="1"/>
          <p:nvPr/>
        </p:nvSpPr>
        <p:spPr>
          <a:xfrm>
            <a:off x="5516880" y="4443305"/>
            <a:ext cx="1876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décor items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Google Shape;1501;p103"/>
          <p:cNvSpPr txBox="1">
            <a:spLocks noGrp="1"/>
          </p:cNvSpPr>
          <p:nvPr>
            <p:ph type="title"/>
          </p:nvPr>
        </p:nvSpPr>
        <p:spPr>
          <a:xfrm>
            <a:off x="990474" y="403637"/>
            <a:ext cx="75957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Market Environment &amp; Competitive </a:t>
            </a:r>
            <a:r>
              <a:rPr lang="en-US" sz="3200" dirty="0" smtClean="0"/>
              <a:t>Analysis: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048771" name="Google Shape;1502;p103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72" name="Google Shape;1503;p103"/>
          <p:cNvSpPr/>
          <p:nvPr/>
        </p:nvSpPr>
        <p:spPr>
          <a:xfrm>
            <a:off x="1323500" y="2299825"/>
            <a:ext cx="1545000" cy="161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73" name="Google Shape;1504;p103"/>
          <p:cNvSpPr/>
          <p:nvPr/>
        </p:nvSpPr>
        <p:spPr>
          <a:xfrm>
            <a:off x="1347698" y="1554480"/>
            <a:ext cx="1520802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bg1"/>
                </a:solidFill>
              </a:rPr>
              <a:t>Micro Environment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1048774" name="Google Shape;1515;p103"/>
          <p:cNvSpPr/>
          <p:nvPr/>
        </p:nvSpPr>
        <p:spPr>
          <a:xfrm>
            <a:off x="3799500" y="2299825"/>
            <a:ext cx="1545000" cy="161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75" name="Google Shape;1516;p103"/>
          <p:cNvSpPr/>
          <p:nvPr/>
        </p:nvSpPr>
        <p:spPr>
          <a:xfrm>
            <a:off x="3799500" y="1554480"/>
            <a:ext cx="1545000" cy="5803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Macro </a:t>
            </a:r>
            <a:r>
              <a:rPr lang="en-US" b="1" dirty="0" smtClean="0">
                <a:solidFill>
                  <a:schemeClr val="bg1"/>
                </a:solidFill>
              </a:rPr>
              <a:t>Environment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8776" name="Google Shape;1519;p103"/>
          <p:cNvSpPr/>
          <p:nvPr/>
        </p:nvSpPr>
        <p:spPr>
          <a:xfrm>
            <a:off x="6275500" y="2299825"/>
            <a:ext cx="1545000" cy="161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048777" name="Google Shape;1520;p103"/>
          <p:cNvSpPr/>
          <p:nvPr/>
        </p:nvSpPr>
        <p:spPr>
          <a:xfrm>
            <a:off x="6275500" y="1535621"/>
            <a:ext cx="1545000" cy="599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Competitors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048778" name="TextBox 1"/>
          <p:cNvSpPr txBox="1"/>
          <p:nvPr/>
        </p:nvSpPr>
        <p:spPr>
          <a:xfrm>
            <a:off x="1536192" y="2596896"/>
            <a:ext cx="1234440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Suppliers Customers Competitors </a:t>
            </a:r>
            <a:r>
              <a:rPr lang="en-US" b="1" dirty="0">
                <a:solidFill>
                  <a:schemeClr val="bg1"/>
                </a:solidFill>
              </a:rPr>
              <a:t>Public</a:t>
            </a:r>
          </a:p>
        </p:txBody>
      </p:sp>
      <p:sp>
        <p:nvSpPr>
          <p:cNvPr id="1048779" name="TextBox 2"/>
          <p:cNvSpPr txBox="1"/>
          <p:nvPr/>
        </p:nvSpPr>
        <p:spPr>
          <a:xfrm>
            <a:off x="3799500" y="2529543"/>
            <a:ext cx="1495212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Natural, </a:t>
            </a:r>
            <a:r>
              <a:rPr lang="en-US" b="1" dirty="0" smtClean="0">
                <a:solidFill>
                  <a:schemeClr val="bg1"/>
                </a:solidFill>
              </a:rPr>
              <a:t>Technological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Political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Cultural </a:t>
            </a:r>
            <a:r>
              <a:rPr lang="en-US" b="1" dirty="0">
                <a:solidFill>
                  <a:schemeClr val="bg1"/>
                </a:solidFill>
              </a:rPr>
              <a:t>factors</a:t>
            </a:r>
          </a:p>
        </p:txBody>
      </p:sp>
      <p:sp>
        <p:nvSpPr>
          <p:cNvPr id="1048780" name="TextBox 3"/>
          <p:cNvSpPr txBox="1"/>
          <p:nvPr/>
        </p:nvSpPr>
        <p:spPr>
          <a:xfrm>
            <a:off x="6379298" y="2529543"/>
            <a:ext cx="1337404" cy="110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>
                <a:solidFill>
                  <a:schemeClr val="bg1"/>
                </a:solidFill>
              </a:rPr>
              <a:t>Hyperstar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Carrefour 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Imtiaz Super Market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litical Party Campaign XL by Slidesgo">
  <a:themeElements>
    <a:clrScheme name="Simple Light">
      <a:dk1>
        <a:srgbClr val="21425F"/>
      </a:dk1>
      <a:lt1>
        <a:srgbClr val="FFFFFF"/>
      </a:lt1>
      <a:dk2>
        <a:srgbClr val="21425F"/>
      </a:dk2>
      <a:lt2>
        <a:srgbClr val="21425F"/>
      </a:lt2>
      <a:accent1>
        <a:srgbClr val="F5D41E"/>
      </a:accent1>
      <a:accent2>
        <a:srgbClr val="21425F"/>
      </a:accent2>
      <a:accent3>
        <a:srgbClr val="F5D41E"/>
      </a:accent3>
      <a:accent4>
        <a:srgbClr val="F5D41E"/>
      </a:accent4>
      <a:accent5>
        <a:srgbClr val="FFFFFF"/>
      </a:accent5>
      <a:accent6>
        <a:srgbClr val="21425F"/>
      </a:accent6>
      <a:hlink>
        <a:srgbClr val="2142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On-screen Show (16:9)</PresentationFormat>
  <Paragraphs>93</Paragraphs>
  <Slides>13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Oswald</vt:lpstr>
      <vt:lpstr>Oswald Medium</vt:lpstr>
      <vt:lpstr>Muli</vt:lpstr>
      <vt:lpstr>Arial</vt:lpstr>
      <vt:lpstr>Times New Roman</vt:lpstr>
      <vt:lpstr>Political Party Campaign XL by Slidesgo</vt:lpstr>
      <vt:lpstr>PRESENTATION</vt:lpstr>
      <vt:lpstr>INTRODUTION:</vt:lpstr>
      <vt:lpstr>Company Overview: </vt:lpstr>
      <vt:lpstr>Brand Traits:</vt:lpstr>
      <vt:lpstr>Management Structure: </vt:lpstr>
      <vt:lpstr>Sourcing: </vt:lpstr>
      <vt:lpstr>Target Market:</vt:lpstr>
      <vt:lpstr>PowerPoint Presentation</vt:lpstr>
      <vt:lpstr>Market Environment &amp; Competitive Analysis: </vt:lpstr>
      <vt:lpstr>COMPETITOR ANALYSIS</vt:lpstr>
      <vt:lpstr>Conclusion: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BE2028</dc:creator>
  <cp:lastModifiedBy>ABC</cp:lastModifiedBy>
  <cp:revision>1</cp:revision>
  <dcterms:created xsi:type="dcterms:W3CDTF">2024-06-14T04:56:49Z</dcterms:created>
  <dcterms:modified xsi:type="dcterms:W3CDTF">2024-06-14T05:15:57Z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d7eb00113f3f4bc586c0eb0fc4dbd2ed</vt:lpwstr>
  </property>
</Properties>
</file>